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75"/>
  </p:notesMasterIdLst>
  <p:sldIdLst>
    <p:sldId id="501" r:id="rId2"/>
    <p:sldId id="678" r:id="rId3"/>
    <p:sldId id="692" r:id="rId4"/>
    <p:sldId id="682" r:id="rId5"/>
    <p:sldId id="693" r:id="rId6"/>
    <p:sldId id="694" r:id="rId7"/>
    <p:sldId id="695" r:id="rId8"/>
    <p:sldId id="696" r:id="rId9"/>
    <p:sldId id="687" r:id="rId10"/>
    <p:sldId id="596" r:id="rId11"/>
    <p:sldId id="612" r:id="rId12"/>
    <p:sldId id="697" r:id="rId13"/>
    <p:sldId id="584" r:id="rId14"/>
    <p:sldId id="589" r:id="rId15"/>
    <p:sldId id="585" r:id="rId16"/>
    <p:sldId id="587" r:id="rId17"/>
    <p:sldId id="588" r:id="rId18"/>
    <p:sldId id="679" r:id="rId19"/>
    <p:sldId id="698" r:id="rId20"/>
    <p:sldId id="681" r:id="rId21"/>
    <p:sldId id="680" r:id="rId22"/>
    <p:sldId id="688" r:id="rId23"/>
    <p:sldId id="686" r:id="rId24"/>
    <p:sldId id="690" r:id="rId25"/>
    <p:sldId id="591" r:id="rId26"/>
    <p:sldId id="614" r:id="rId27"/>
    <p:sldId id="700" r:id="rId28"/>
    <p:sldId id="683" r:id="rId29"/>
    <p:sldId id="684" r:id="rId30"/>
    <p:sldId id="685" r:id="rId31"/>
    <p:sldId id="592" r:id="rId32"/>
    <p:sldId id="691" r:id="rId33"/>
    <p:sldId id="709" r:id="rId34"/>
    <p:sldId id="710" r:id="rId35"/>
    <p:sldId id="599" r:id="rId36"/>
    <p:sldId id="622" r:id="rId37"/>
    <p:sldId id="621" r:id="rId38"/>
    <p:sldId id="677" r:id="rId39"/>
    <p:sldId id="702" r:id="rId40"/>
    <p:sldId id="616" r:id="rId41"/>
    <p:sldId id="617" r:id="rId42"/>
    <p:sldId id="620" r:id="rId43"/>
    <p:sldId id="641" r:id="rId44"/>
    <p:sldId id="703" r:id="rId45"/>
    <p:sldId id="708" r:id="rId46"/>
    <p:sldId id="705" r:id="rId47"/>
    <p:sldId id="644" r:id="rId48"/>
    <p:sldId id="615" r:id="rId49"/>
    <p:sldId id="651" r:id="rId50"/>
    <p:sldId id="656" r:id="rId51"/>
    <p:sldId id="632" r:id="rId52"/>
    <p:sldId id="625" r:id="rId53"/>
    <p:sldId id="627" r:id="rId54"/>
    <p:sldId id="628" r:id="rId55"/>
    <p:sldId id="658" r:id="rId56"/>
    <p:sldId id="712" r:id="rId57"/>
    <p:sldId id="713" r:id="rId58"/>
    <p:sldId id="714" r:id="rId59"/>
    <p:sldId id="715" r:id="rId60"/>
    <p:sldId id="716" r:id="rId61"/>
    <p:sldId id="717" r:id="rId62"/>
    <p:sldId id="718" r:id="rId63"/>
    <p:sldId id="719" r:id="rId64"/>
    <p:sldId id="720" r:id="rId65"/>
    <p:sldId id="600" r:id="rId66"/>
    <p:sldId id="602" r:id="rId67"/>
    <p:sldId id="707" r:id="rId68"/>
    <p:sldId id="598" r:id="rId69"/>
    <p:sldId id="642" r:id="rId70"/>
    <p:sldId id="643" r:id="rId71"/>
    <p:sldId id="660" r:id="rId72"/>
    <p:sldId id="675" r:id="rId73"/>
    <p:sldId id="711" r:id="rId74"/>
  </p:sldIdLst>
  <p:sldSz cx="9144000" cy="6858000" type="screen4x3"/>
  <p:notesSz cx="6858000" cy="9144000"/>
  <p:custDataLst>
    <p:tags r:id="rId7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6DB3C"/>
    <a:srgbClr val="FF0000"/>
    <a:srgbClr val="FF9999"/>
    <a:srgbClr val="F8F8F8"/>
    <a:srgbClr val="33CC33"/>
    <a:srgbClr val="FFFFFF"/>
    <a:srgbClr val="000000"/>
    <a:srgbClr val="FFFF00"/>
    <a:srgbClr val="FFFF66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39243" autoAdjust="0"/>
  </p:normalViewPr>
  <p:slideViewPr>
    <p:cSldViewPr snapToGrid="0">
      <p:cViewPr varScale="1">
        <p:scale>
          <a:sx n="106" d="100"/>
          <a:sy n="106" d="100"/>
        </p:scale>
        <p:origin x="-1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549AAC6-9640-4234-8CFE-23BA13838A41}" type="datetimeFigureOut">
              <a:rPr lang="en-US"/>
              <a:pPr>
                <a:defRPr/>
              </a:pPr>
              <a:t>3/22/2015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B94444D-C6C5-4A71-BB06-A1DD9A0DDE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83804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23817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04230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042302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9471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9471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9471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4097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>
                <a:solidFill>
                  <a:srgbClr val="F6DB3C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097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A63B8-0AA2-45BB-BD24-A6E590380469}" type="datetimeFigureOut">
              <a:rPr lang="en-US"/>
              <a:pPr>
                <a:defRPr/>
              </a:pPr>
              <a:t>3/22/2015</a:t>
            </a:fld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8458C0-D67A-49A0-B92C-F79B4FD19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29AD1-DF28-4660-9706-87538AB772F2}" type="datetimeFigureOut">
              <a:rPr lang="en-US"/>
              <a:pPr>
                <a:defRPr/>
              </a:pPr>
              <a:t>3/22/2015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2C5EE-12E6-4944-A9DA-07A696FB37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B6483-7C4D-4AAB-9C9D-E10F2A32D184}" type="datetimeFigureOut">
              <a:rPr lang="en-US"/>
              <a:pPr>
                <a:defRPr/>
              </a:pPr>
              <a:t>3/22/2015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1BB96-14BE-4167-8207-F5362479EB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298"/>
            <a:ext cx="8229600" cy="1143000"/>
          </a:xfrm>
        </p:spPr>
        <p:txBody>
          <a:bodyPr/>
          <a:lstStyle>
            <a:lvl1pPr>
              <a:defRPr>
                <a:solidFill>
                  <a:srgbClr val="F6DB3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5907"/>
            <a:ext cx="8229600" cy="5326911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  <a:lvl2pPr>
              <a:defRPr b="1">
                <a:latin typeface="Arial" pitchFamily="34" charset="0"/>
                <a:cs typeface="Arial" pitchFamily="34" charset="0"/>
              </a:defRPr>
            </a:lvl2pPr>
            <a:lvl3pPr>
              <a:defRPr b="1">
                <a:latin typeface="Arial" pitchFamily="34" charset="0"/>
                <a:cs typeface="Arial" pitchFamily="34" charset="0"/>
              </a:defRPr>
            </a:lvl3pPr>
            <a:lvl4pPr>
              <a:defRPr b="1">
                <a:latin typeface="Arial" pitchFamily="34" charset="0"/>
                <a:cs typeface="Arial" pitchFamily="34" charset="0"/>
              </a:defRPr>
            </a:lvl4pPr>
            <a:lvl5pPr>
              <a:defRPr b="1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med"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41560-CFBE-452E-8BC0-C13035E1A596}" type="datetimeFigureOut">
              <a:rPr lang="en-US"/>
              <a:pPr>
                <a:defRPr/>
              </a:pPr>
              <a:t>3/22/2015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F188C-21EB-4AA4-8D14-CEC32D3ABA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76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A8EAA-614B-4C96-9FF0-010A17E2724E}" type="datetimeFigureOut">
              <a:rPr lang="en-US"/>
              <a:pPr>
                <a:defRPr/>
              </a:pPr>
              <a:t>3/22/2015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5EAA5-0B10-4650-BB20-978817312A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626EC-7316-4F81-956D-DF2632CD3663}" type="datetimeFigureOut">
              <a:rPr lang="en-US"/>
              <a:pPr>
                <a:defRPr/>
              </a:pPr>
              <a:t>3/22/2015</a:t>
            </a:fld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BE151-5221-4047-AB2F-1A68EFE648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0362"/>
            <a:ext cx="8229600" cy="1143000"/>
          </a:xfrm>
        </p:spPr>
        <p:txBody>
          <a:bodyPr/>
          <a:lstStyle>
            <a:lvl1pPr>
              <a:defRPr>
                <a:solidFill>
                  <a:srgbClr val="F6DB3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B26E9-4FB6-4528-BFDA-45B5B642057B}" type="datetimeFigureOut">
              <a:rPr lang="en-US"/>
              <a:pPr>
                <a:defRPr/>
              </a:pPr>
              <a:t>3/22/2015</a:t>
            </a:fld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34C94-F37A-4880-AE01-CCE975CB3D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46CE6-3ADE-4273-96E2-549355A33CC9}" type="datetimeFigureOut">
              <a:rPr lang="en-US"/>
              <a:pPr>
                <a:defRPr/>
              </a:pPr>
              <a:t>3/22/2015</a:t>
            </a:fld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AE581-D661-4D7D-BB55-EFC040D624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38AD6-164D-4F7A-9701-C7FB18A783C7}" type="datetimeFigureOut">
              <a:rPr lang="en-US"/>
              <a:pPr>
                <a:defRPr/>
              </a:pPr>
              <a:t>3/22/2015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F5290-6F41-4330-BB77-24FB43BF62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E62CB-9AF1-4379-92C3-6100C404D5F5}" type="datetimeFigureOut">
              <a:rPr lang="en-US"/>
              <a:pPr>
                <a:defRPr/>
              </a:pPr>
              <a:t>3/22/2015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F4DB3-4BFD-4DB7-95F4-0ECF4FE65C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B380CA16-6B5C-4AC8-9A2A-8E6792ADBE57}" type="datetimeFigureOut">
              <a:rPr lang="en-US"/>
              <a:pPr>
                <a:defRPr/>
              </a:pPr>
              <a:t>3/22/2015</a:t>
            </a:fld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B745F554-AA51-4ADF-B9D0-22B64EA6F7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994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94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94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94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94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3994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994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994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3995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5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62" r:id="rId1"/>
    <p:sldLayoutId id="2147484263" r:id="rId2"/>
    <p:sldLayoutId id="2147484264" r:id="rId3"/>
    <p:sldLayoutId id="2147484265" r:id="rId4"/>
    <p:sldLayoutId id="2147484266" r:id="rId5"/>
    <p:sldLayoutId id="2147484267" r:id="rId6"/>
    <p:sldLayoutId id="2147484268" r:id="rId7"/>
    <p:sldLayoutId id="2147484269" r:id="rId8"/>
    <p:sldLayoutId id="2147484270" r:id="rId9"/>
    <p:sldLayoutId id="2147484271" r:id="rId10"/>
    <p:sldLayoutId id="2147484272" r:id="rId11"/>
  </p:sldLayoutIdLst>
  <p:transition spd="med" advClick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yercreations.com/physics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frames_of_reference_512kb.mp4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hyperlink" Target="http://groups.physics.umn.edu/physed/Research/CGPS/GreenBook.html" TargetMode="Externa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232808" y="898525"/>
            <a:ext cx="8601739" cy="1920875"/>
          </a:xfrm>
        </p:spPr>
        <p:txBody>
          <a:bodyPr/>
          <a:lstStyle/>
          <a:p>
            <a:r>
              <a:rPr lang="en-US" dirty="0" smtClean="0"/>
              <a:t>Don’t Just Teach Science </a:t>
            </a:r>
            <a:br>
              <a:rPr lang="en-US" dirty="0" smtClean="0"/>
            </a:br>
            <a:r>
              <a:rPr lang="en-US" dirty="0" smtClean="0">
                <a:solidFill>
                  <a:srgbClr val="92D050"/>
                </a:solidFill>
              </a:rPr>
              <a:t>– Teach Scientifically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sz="quarter" idx="1"/>
          </p:nvPr>
        </p:nvSpPr>
        <p:spPr>
          <a:xfrm>
            <a:off x="361950" y="3771899"/>
            <a:ext cx="8372475" cy="2895601"/>
          </a:xfrm>
        </p:spPr>
        <p:txBody>
          <a:bodyPr/>
          <a:lstStyle/>
          <a:p>
            <a:r>
              <a:rPr lang="en-US" dirty="0" smtClean="0"/>
              <a:t>Chris Meyer</a:t>
            </a:r>
          </a:p>
          <a:p>
            <a:r>
              <a:rPr lang="en-US" dirty="0" smtClean="0"/>
              <a:t>christopher.meyer@tdsb.on.ca</a:t>
            </a:r>
          </a:p>
          <a:p>
            <a:endParaRPr lang="en-US" dirty="0" smtClean="0"/>
          </a:p>
          <a:p>
            <a:r>
              <a:rPr lang="en-US" sz="2400" dirty="0" smtClean="0"/>
              <a:t>This presentation and materials are available at: </a:t>
            </a:r>
            <a:r>
              <a:rPr lang="en-US" dirty="0" smtClean="0">
                <a:hlinkClick r:id="rId2"/>
              </a:rPr>
              <a:t>www.meyercreations.com/physics</a:t>
            </a:r>
            <a:endParaRPr lang="en-US" dirty="0" smtClean="0"/>
          </a:p>
          <a:p>
            <a:endParaRPr lang="en-US" dirty="0" smtClean="0"/>
          </a:p>
          <a:p>
            <a:endParaRPr lang="en-CA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6DB3C"/>
                </a:solidFill>
              </a:rPr>
              <a:t>Group Roles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2250" y="1171575"/>
            <a:ext cx="5507038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Manager</a:t>
            </a:r>
            <a:r>
              <a:rPr lang="en-US" b="1" dirty="0" smtClean="0">
                <a:solidFill>
                  <a:srgbClr val="FFFF66"/>
                </a:solidFill>
              </a:rPr>
              <a:t>:</a:t>
            </a:r>
            <a:r>
              <a:rPr lang="en-US" b="1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Focuses / organizes group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Recorder: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Official write-up on whiteboard 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Speaker: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Speaks on behalf of group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10238" y="1119188"/>
            <a:ext cx="3228975" cy="4025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7828" name="Picture 4" descr="http://2.bp.blogspot.com/_I8HGG8TCxIk/SaMvyGvQkJI/AAAAAAAABYc/BdY1kkIsMUI/s1600/cmdictation.gi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664200" y="150495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6" descr="http://www.toonpool.com/user/3447/files/talking_his_way_out_of_it_40920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726113" y="1385888"/>
            <a:ext cx="3243262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Medical Research!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Why was this study stopped early?</a:t>
            </a:r>
          </a:p>
          <a:p>
            <a:pPr marL="0" indent="0" algn="ctr">
              <a:buNone/>
            </a:pPr>
            <a:endParaRPr lang="en-US" sz="3600" dirty="0" smtClean="0">
              <a:solidFill>
                <a:srgbClr val="92D050"/>
              </a:solidFill>
            </a:endParaRP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Choose a role</a:t>
            </a: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On your whiteboard record your ideas</a:t>
            </a:r>
          </a:p>
          <a:p>
            <a:pPr marL="0" indent="0" algn="ctr"/>
            <a:endParaRPr lang="en-CA" sz="3600" dirty="0" smtClean="0">
              <a:solidFill>
                <a:srgbClr val="92D050"/>
              </a:solidFill>
            </a:endParaRPr>
          </a:p>
          <a:p>
            <a:pPr marL="0" indent="0" algn="ctr">
              <a:buNone/>
            </a:pPr>
            <a:endParaRPr lang="en-US" sz="3600" dirty="0" smtClean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Pedagogical Question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Why did I stop my presentation and ask you to discuss in a group using a whiteboard?</a:t>
            </a:r>
          </a:p>
          <a:p>
            <a:pPr marL="0" indent="0" algn="ctr">
              <a:buNone/>
            </a:pPr>
            <a:endParaRPr lang="en-US" sz="3600" dirty="0" smtClean="0">
              <a:solidFill>
                <a:srgbClr val="92D050"/>
              </a:solidFill>
            </a:endParaRP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Change roles</a:t>
            </a: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On your whiteboard record your ideas</a:t>
            </a:r>
          </a:p>
          <a:p>
            <a:pPr marL="0" indent="0" algn="ctr"/>
            <a:endParaRPr lang="en-CA" sz="3600" dirty="0" smtClean="0">
              <a:solidFill>
                <a:srgbClr val="92D050"/>
              </a:solidFill>
            </a:endParaRPr>
          </a:p>
          <a:p>
            <a:pPr marL="0" indent="0" algn="ctr">
              <a:buNone/>
            </a:pPr>
            <a:endParaRPr lang="en-US" sz="3600" dirty="0" smtClean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 Research!</a:t>
            </a:r>
            <a:endParaRPr lang="en-CA" dirty="0"/>
          </a:p>
        </p:txBody>
      </p:sp>
      <p:pic>
        <p:nvPicPr>
          <p:cNvPr id="182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293290"/>
            <a:ext cx="9143704" cy="4555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3400" y="5896570"/>
            <a:ext cx="8162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Freeman, Scott, et al. "Active learning increases student performance in science, engineering, and mathematics." </a:t>
            </a:r>
            <a:r>
              <a:rPr lang="en-C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Proceedings of the National Academy of Sciences</a:t>
            </a:r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 (2014): 201319030</a:t>
            </a:r>
            <a:endParaRPr lang="en-C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Active Learning?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CA" sz="3600" dirty="0" smtClean="0"/>
              <a:t>“Active learning engages students in the process of learning through activities and/or discussion in class, as opposed to passively listening to an expert. It emphasizes </a:t>
            </a:r>
            <a:r>
              <a:rPr lang="en-CA" sz="3600" dirty="0" smtClean="0">
                <a:solidFill>
                  <a:srgbClr val="92D050"/>
                </a:solidFill>
              </a:rPr>
              <a:t>higher-order thinking </a:t>
            </a:r>
            <a:r>
              <a:rPr lang="en-CA" sz="3600" dirty="0" smtClean="0"/>
              <a:t>and often </a:t>
            </a:r>
            <a:r>
              <a:rPr lang="en-CA" sz="3600" dirty="0" smtClean="0">
                <a:solidFill>
                  <a:srgbClr val="92D050"/>
                </a:solidFill>
              </a:rPr>
              <a:t>involves group work</a:t>
            </a:r>
            <a:r>
              <a:rPr lang="en-CA" sz="3600" dirty="0" smtClean="0"/>
              <a:t>.”</a:t>
            </a:r>
          </a:p>
          <a:p>
            <a:pPr algn="ctr">
              <a:buNone/>
            </a:pPr>
            <a:endParaRPr lang="en-CA" b="0" dirty="0" smtClean="0"/>
          </a:p>
          <a:p>
            <a:pPr algn="ctr">
              <a:buNone/>
            </a:pPr>
            <a:r>
              <a:rPr lang="en-CA" sz="2000" b="0" dirty="0" smtClean="0"/>
              <a:t>Freeman, Scott, et al. "Active learning increases student performance in science, engineering, and mathematics." </a:t>
            </a:r>
            <a:r>
              <a:rPr lang="en-CA" sz="2000" b="0" i="1" dirty="0" smtClean="0"/>
              <a:t>Proceedings of the National Academy of Sciences</a:t>
            </a:r>
            <a:r>
              <a:rPr lang="en-CA" sz="2000" b="0" dirty="0" smtClean="0"/>
              <a:t> (2014): 201319030.</a:t>
            </a:r>
            <a:endParaRPr lang="en-CA" sz="2000" b="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83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48027" y="0"/>
            <a:ext cx="7686527" cy="6895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85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4841775"/>
            <a:ext cx="9144000" cy="1169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69103E-6 L 0 0.561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York Mills Reformed Physics</a:t>
            </a:r>
            <a:endParaRPr lang="en-CA" dirty="0"/>
          </a:p>
        </p:txBody>
      </p:sp>
      <p:pic>
        <p:nvPicPr>
          <p:cNvPr id="186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lum contrast="20000"/>
          </a:blip>
          <a:srcRect/>
          <a:stretch>
            <a:fillRect/>
          </a:stretch>
        </p:blipFill>
        <p:spPr bwMode="auto">
          <a:xfrm>
            <a:off x="0" y="1371599"/>
            <a:ext cx="9144000" cy="4572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333296" y="6148549"/>
            <a:ext cx="4351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Cohen’s d = 0.38</a:t>
            </a:r>
            <a:endParaRPr lang="en-C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982639" y="4067503"/>
            <a:ext cx="4361871" cy="2665730"/>
            <a:chOff x="982639" y="4067503"/>
            <a:chExt cx="4361871" cy="2665730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1418897" y="4067503"/>
              <a:ext cx="3925613" cy="2033752"/>
            </a:xfrm>
            <a:prstGeom prst="roundRect">
              <a:avLst/>
            </a:prstGeom>
            <a:noFill/>
            <a:ln w="762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82639" y="6086902"/>
              <a:ext cx="17878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rgbClr val="F6DB3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53.0%</a:t>
              </a:r>
              <a:endParaRPr lang="en-CA" sz="3600" b="1" dirty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407572" y="3810000"/>
            <a:ext cx="3342918" cy="3048000"/>
            <a:chOff x="5407572" y="3810000"/>
            <a:chExt cx="3342918" cy="3048000"/>
          </a:xfrm>
        </p:grpSpPr>
        <p:sp>
          <p:nvSpPr>
            <p:cNvPr id="7" name="Rounded Rectangle 6"/>
            <p:cNvSpPr/>
            <p:nvPr/>
          </p:nvSpPr>
          <p:spPr bwMode="auto">
            <a:xfrm>
              <a:off x="5407572" y="3810000"/>
              <a:ext cx="2900856" cy="2322786"/>
            </a:xfrm>
            <a:prstGeom prst="roundRect">
              <a:avLst/>
            </a:prstGeom>
            <a:noFill/>
            <a:ln w="762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962634" y="6211669"/>
              <a:ext cx="17878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rgbClr val="F6DB3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60.5%</a:t>
              </a:r>
              <a:endParaRPr lang="en-CA" sz="3600" b="1" dirty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Teaching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387" y="1275907"/>
            <a:ext cx="4423144" cy="532691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Today’s education is largely guided by:</a:t>
            </a:r>
          </a:p>
          <a:p>
            <a:r>
              <a:rPr lang="en-US" dirty="0"/>
              <a:t>Tradition</a:t>
            </a:r>
          </a:p>
          <a:p>
            <a:r>
              <a:rPr lang="en-US" dirty="0" smtClean="0"/>
              <a:t>Anecdote</a:t>
            </a:r>
          </a:p>
          <a:p>
            <a:r>
              <a:rPr lang="en-US" dirty="0" smtClean="0"/>
              <a:t>Hunches</a:t>
            </a:r>
          </a:p>
          <a:p>
            <a:r>
              <a:rPr lang="en-US" dirty="0" smtClean="0"/>
              <a:t>Trial and error</a:t>
            </a:r>
          </a:p>
        </p:txBody>
      </p:sp>
      <p:pic>
        <p:nvPicPr>
          <p:cNvPr id="109570" name="Picture 2" descr="http://line-in.co.uk/images/2011/09/plural-anecdote.jpg"/>
          <p:cNvPicPr>
            <a:picLocks noChangeAspect="1" noChangeArrowheads="1"/>
          </p:cNvPicPr>
          <p:nvPr/>
        </p:nvPicPr>
        <p:blipFill>
          <a:blip r:embed="rId3" cstate="print"/>
          <a:srcRect l="9958" r="20929"/>
          <a:stretch>
            <a:fillRect/>
          </a:stretch>
        </p:blipFill>
        <p:spPr bwMode="auto">
          <a:xfrm>
            <a:off x="4635796" y="1360519"/>
            <a:ext cx="4508204" cy="46149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13417806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Teaching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386" y="5899236"/>
            <a:ext cx="8432351" cy="958764"/>
          </a:xfrm>
        </p:spPr>
        <p:txBody>
          <a:bodyPr/>
          <a:lstStyle/>
          <a:p>
            <a:r>
              <a:rPr lang="en-US" dirty="0" smtClean="0"/>
              <a:t>Fear of EQAO?</a:t>
            </a:r>
          </a:p>
        </p:txBody>
      </p:sp>
      <p:pic>
        <p:nvPicPr>
          <p:cNvPr id="113666" name="Picture 2" descr="http://m.gadzetomania.pl/sigourney-weaver-as-elle-111c47d,750,470,0,0.jpg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/>
          <a:stretch>
            <a:fillRect/>
          </a:stretch>
        </p:blipFill>
        <p:spPr bwMode="auto">
          <a:xfrm>
            <a:off x="457201" y="1150883"/>
            <a:ext cx="8232692" cy="46981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13417806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How Awesome is Science?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1839524996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Educational Dark Ages</a:t>
            </a:r>
            <a:endParaRPr lang="en-US" dirty="0"/>
          </a:p>
        </p:txBody>
      </p:sp>
      <p:pic>
        <p:nvPicPr>
          <p:cNvPr id="65538" name="Picture 2" descr="http://img690.imageshack.us/img690/9463/vikingossaqueanmonaster.jpg"/>
          <p:cNvPicPr>
            <a:picLocks noChangeAspect="1" noChangeArrowheads="1"/>
          </p:cNvPicPr>
          <p:nvPr/>
        </p:nvPicPr>
        <p:blipFill>
          <a:blip r:embed="rId2" cstate="print"/>
          <a:srcRect t="20993" b="12031"/>
          <a:stretch>
            <a:fillRect/>
          </a:stretch>
        </p:blipFill>
        <p:spPr bwMode="auto">
          <a:xfrm>
            <a:off x="0" y="1116419"/>
            <a:ext cx="9144000" cy="57415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52857841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Educational Revolution!</a:t>
            </a:r>
            <a:endParaRPr lang="en-US" dirty="0"/>
          </a:p>
        </p:txBody>
      </p:sp>
      <p:pic>
        <p:nvPicPr>
          <p:cNvPr id="80898" name="Picture 2" descr="http://marxisttheory.org/wp-content/uploads/2012/11/liberty-the-enlightenment.jpg"/>
          <p:cNvPicPr>
            <a:picLocks noChangeAspect="1" noChangeArrowheads="1"/>
          </p:cNvPicPr>
          <p:nvPr/>
        </p:nvPicPr>
        <p:blipFill>
          <a:blip r:embed="rId3" cstate="print"/>
          <a:srcRect b="19448"/>
          <a:stretch>
            <a:fillRect/>
          </a:stretch>
        </p:blipFill>
        <p:spPr bwMode="auto">
          <a:xfrm>
            <a:off x="0" y="1080031"/>
            <a:ext cx="9144000" cy="57779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62619897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668462"/>
            <a:ext cx="4531057" cy="1356478"/>
          </a:xfrm>
        </p:spPr>
        <p:txBody>
          <a:bodyPr/>
          <a:lstStyle/>
          <a:p>
            <a:r>
              <a:rPr lang="en-US" dirty="0" smtClean="0"/>
              <a:t>Science</a:t>
            </a:r>
            <a:endParaRPr lang="en-CA" dirty="0"/>
          </a:p>
        </p:txBody>
      </p:sp>
      <p:pic>
        <p:nvPicPr>
          <p:cNvPr id="1026" name="Picture 2" descr="http://images.wisegeek.com/pieces-of-chocolat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92" t="7278" r="5634" b="7434"/>
          <a:stretch/>
        </p:blipFill>
        <p:spPr bwMode="auto">
          <a:xfrm>
            <a:off x="0" y="1683831"/>
            <a:ext cx="4380931" cy="284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logs.discovermagazine.com/d-brief/files/2013/10/peanut-butter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7178" y="1500767"/>
            <a:ext cx="47625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4612943" y="4668462"/>
            <a:ext cx="4531057" cy="135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6DB3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Teaching    </a:t>
            </a: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=</a:t>
            </a: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6DB3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en-CA" sz="4400" b="1" i="0" u="none" strike="noStrike" kern="0" cap="none" spc="0" normalizeH="0" baseline="0" noProof="0" dirty="0">
              <a:ln>
                <a:noFill/>
              </a:ln>
              <a:solidFill>
                <a:srgbClr val="F6DB3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3258199" y="4668462"/>
            <a:ext cx="1944415" cy="135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+</a:t>
            </a:r>
            <a:endParaRPr kumimoji="0" lang="en-CA" sz="4400" b="1" i="0" u="none" strike="noStrike" kern="0" cap="none" spc="0" normalizeH="0" baseline="0" noProof="0" dirty="0">
              <a:ln>
                <a:noFill/>
              </a:ln>
              <a:solidFill>
                <a:srgbClr val="92D05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3645566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Old Mindset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5538" y="5750004"/>
            <a:ext cx="88129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Teaching Science?</a:t>
            </a:r>
          </a:p>
        </p:txBody>
      </p:sp>
      <p:pic>
        <p:nvPicPr>
          <p:cNvPr id="8" name="Picture 4" descr="http://blogs.discovermagazine.com/d-brief/files/2013/10/peanut-butter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69092">
            <a:off x="2299648" y="2162918"/>
            <a:ext cx="47625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ages.wisegeek.com/pieces-of-chocolate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92" t="7278" r="5634" b="7434"/>
          <a:stretch/>
        </p:blipFill>
        <p:spPr bwMode="auto">
          <a:xfrm rot="1700226">
            <a:off x="1119351" y="1715363"/>
            <a:ext cx="4380931" cy="284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0127578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Mindset</a:t>
            </a:r>
            <a:endParaRPr lang="en-US" dirty="0"/>
          </a:p>
        </p:txBody>
      </p:sp>
      <p:pic>
        <p:nvPicPr>
          <p:cNvPr id="1026" name="Picture 2" descr="http://www.westerngazette.ca/wp-content/uploads/2012/09/04d_pic_peanut_colour_andrei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59809" y="1261242"/>
            <a:ext cx="7424382" cy="454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5538" y="5750004"/>
            <a:ext cx="88129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Scientific Teaching!</a:t>
            </a:r>
          </a:p>
        </p:txBody>
      </p:sp>
    </p:spTree>
    <p:extLst>
      <p:ext uri="{BB962C8B-B14F-4D97-AF65-F5344CB8AC3E}">
        <p14:creationId xmlns:p14="http://schemas.microsoft.com/office/powerpoint/2010/main" xmlns="" val="1008496760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Challenge!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3600" dirty="0" smtClean="0">
                <a:solidFill>
                  <a:srgbClr val="92D050"/>
                </a:solidFill>
              </a:rPr>
              <a:t>Incorporating Active Learning </a:t>
            </a:r>
          </a:p>
          <a:p>
            <a:pPr algn="ctr">
              <a:buNone/>
            </a:pPr>
            <a:r>
              <a:rPr lang="en-US" sz="3600" dirty="0" smtClean="0">
                <a:solidFill>
                  <a:srgbClr val="92D050"/>
                </a:solidFill>
              </a:rPr>
              <a:t>in Our Teaching</a:t>
            </a:r>
          </a:p>
          <a:p>
            <a:pPr algn="ctr"/>
            <a:r>
              <a:rPr lang="en-US" sz="3600" dirty="0" smtClean="0"/>
              <a:t>We teach the way we were taught</a:t>
            </a:r>
          </a:p>
          <a:p>
            <a:pPr algn="ctr"/>
            <a:r>
              <a:rPr lang="en-US" sz="3600" dirty="0" smtClean="0"/>
              <a:t>We feel constrained by the expectations of the educational system</a:t>
            </a:r>
          </a:p>
          <a:p>
            <a:pPr algn="ctr">
              <a:buNone/>
            </a:pPr>
            <a:endParaRPr lang="en-CA" sz="36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Old Me</a:t>
            </a:r>
            <a:endParaRPr lang="en-CA" dirty="0"/>
          </a:p>
        </p:txBody>
      </p:sp>
      <p:pic>
        <p:nvPicPr>
          <p:cNvPr id="4" name="Picture 3" descr="C:\Documents and Settings\Chris\My Documents\Teaching\Resume\r0100107.jpg"/>
          <p:cNvPicPr>
            <a:picLocks noChangeAspect="1" noChangeArrowheads="1"/>
          </p:cNvPicPr>
          <p:nvPr/>
        </p:nvPicPr>
        <p:blipFill>
          <a:blip r:embed="rId2" cstate="screen">
            <a:lum contrast="10000"/>
          </a:blip>
          <a:srcRect b="21027"/>
          <a:stretch>
            <a:fillRect/>
          </a:stretch>
        </p:blipFill>
        <p:spPr bwMode="auto">
          <a:xfrm>
            <a:off x="1290638" y="919099"/>
            <a:ext cx="6472237" cy="46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96537" y="5909481"/>
            <a:ext cx="69194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Trained in Traditional Mindset</a:t>
            </a:r>
            <a:endParaRPr lang="en-C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98"/>
            <a:ext cx="9144000" cy="1143000"/>
          </a:xfrm>
        </p:spPr>
        <p:txBody>
          <a:bodyPr/>
          <a:lstStyle/>
          <a:p>
            <a:r>
              <a:rPr lang="en-US" dirty="0" smtClean="0"/>
              <a:t>My Traditional Lesson Structure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Snazzy intro / demonstration (5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Presentation of new material (30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Homework time (30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Approximately </a:t>
            </a:r>
            <a:r>
              <a:rPr lang="en-US" dirty="0" smtClean="0">
                <a:solidFill>
                  <a:srgbClr val="92D050"/>
                </a:solidFill>
              </a:rPr>
              <a:t>zero</a:t>
            </a:r>
            <a:r>
              <a:rPr lang="en-US" dirty="0" smtClean="0"/>
              <a:t> minutes </a:t>
            </a:r>
          </a:p>
          <a:p>
            <a:pPr algn="ctr">
              <a:buNone/>
            </a:pPr>
            <a:r>
              <a:rPr lang="en-US" dirty="0" smtClean="0"/>
              <a:t>of active learning</a:t>
            </a:r>
            <a:endParaRPr lang="en-CA" dirty="0"/>
          </a:p>
        </p:txBody>
      </p:sp>
      <p:sp>
        <p:nvSpPr>
          <p:cNvPr id="4" name="Down Arrow 3"/>
          <p:cNvSpPr/>
          <p:nvPr/>
        </p:nvSpPr>
        <p:spPr bwMode="auto">
          <a:xfrm>
            <a:off x="4267200" y="1866900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" name="Down Arrow 4"/>
          <p:cNvSpPr/>
          <p:nvPr/>
        </p:nvSpPr>
        <p:spPr bwMode="auto">
          <a:xfrm>
            <a:off x="4295775" y="3057525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6" name="Down Arrow 5"/>
          <p:cNvSpPr/>
          <p:nvPr/>
        </p:nvSpPr>
        <p:spPr bwMode="auto">
          <a:xfrm>
            <a:off x="4305300" y="4181475"/>
            <a:ext cx="447675" cy="647700"/>
          </a:xfrm>
          <a:prstGeom prst="downArrow">
            <a:avLst/>
          </a:prstGeom>
          <a:solidFill>
            <a:srgbClr val="FF0000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solidFill>
                  <a:srgbClr val="FCEE3A"/>
                </a:solidFill>
              </a:rPr>
              <a:t>Find Your Answer Cards</a:t>
            </a:r>
            <a:endParaRPr lang="en-CA" sz="5400" dirty="0" smtClean="0">
              <a:solidFill>
                <a:srgbClr val="FCEE3A"/>
              </a:solidFill>
            </a:endParaRPr>
          </a:p>
        </p:txBody>
      </p:sp>
      <p:pic>
        <p:nvPicPr>
          <p:cNvPr id="5" name="Content Placeholder 4" descr="P1110658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554163" y="1600200"/>
            <a:ext cx="6035675" cy="4525963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375791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4113"/>
            <a:ext cx="8686800" cy="4525962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  <a:defRPr/>
            </a:pPr>
            <a:r>
              <a:rPr lang="en-US" sz="3600" b="1" dirty="0" smtClean="0"/>
              <a:t>What subject area do you primarily teach?</a:t>
            </a:r>
          </a:p>
          <a:p>
            <a:pPr>
              <a:buFont typeface="Wingdings" pitchFamily="2" charset="2"/>
              <a:buNone/>
              <a:defRPr/>
            </a:pPr>
            <a:endParaRPr lang="en-US" sz="3600" b="1" dirty="0" smtClean="0"/>
          </a:p>
          <a:p>
            <a:pPr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A</a:t>
            </a:r>
            <a:r>
              <a:rPr lang="en-US" sz="3600" b="1" dirty="0" smtClean="0"/>
              <a:t>: Senior Science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B</a:t>
            </a:r>
            <a:r>
              <a:rPr lang="en-US" sz="3600" b="1" dirty="0" smtClean="0"/>
              <a:t>: Junior Science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C</a:t>
            </a:r>
            <a:r>
              <a:rPr lang="en-US" sz="3600" b="1" dirty="0" smtClean="0"/>
              <a:t>: Math</a:t>
            </a:r>
          </a:p>
          <a:p>
            <a:pPr>
              <a:buNone/>
              <a:defRPr/>
            </a:pPr>
            <a:r>
              <a:rPr lang="en-US" sz="3600" dirty="0">
                <a:solidFill>
                  <a:srgbClr val="F6DB3C"/>
                </a:solidFill>
              </a:rPr>
              <a:t>D</a:t>
            </a:r>
            <a:r>
              <a:rPr lang="en-US" sz="3600" dirty="0"/>
              <a:t>: </a:t>
            </a:r>
            <a:r>
              <a:rPr lang="en-US" sz="3600" dirty="0" smtClean="0"/>
              <a:t>Tech</a:t>
            </a:r>
          </a:p>
          <a:p>
            <a:pPr>
              <a:buNone/>
              <a:defRPr/>
            </a:pPr>
            <a:r>
              <a:rPr lang="en-US" sz="3600" dirty="0" smtClean="0">
                <a:solidFill>
                  <a:srgbClr val="F6DB3C"/>
                </a:solidFill>
              </a:rPr>
              <a:t>E</a:t>
            </a:r>
            <a:r>
              <a:rPr lang="en-US" sz="3600" dirty="0" smtClean="0"/>
              <a:t>: … gasp! none of these!</a:t>
            </a:r>
          </a:p>
          <a:p>
            <a:pPr>
              <a:buFont typeface="Wingdings" pitchFamily="2" charset="2"/>
              <a:buNone/>
              <a:defRPr/>
            </a:pPr>
            <a:endParaRPr lang="en-US" sz="36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 Few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720230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4" name="Picture 4" descr="https://mrbarlow.files.wordpress.com/2014/11/graphe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4113"/>
            <a:ext cx="8686800" cy="4525962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>
                <a:effectLst/>
              </a:rPr>
              <a:t>How much “non-lecture” or </a:t>
            </a:r>
            <a:r>
              <a:rPr lang="en-US" sz="3600" dirty="0" smtClean="0">
                <a:effectLst/>
              </a:rPr>
              <a:t>“active learning” teaching </a:t>
            </a:r>
            <a:r>
              <a:rPr lang="en-US" sz="3600" dirty="0">
                <a:effectLst/>
              </a:rPr>
              <a:t>have you tried?</a:t>
            </a:r>
            <a:r>
              <a:rPr lang="en-US" sz="3600" b="0" dirty="0">
                <a:effectLst/>
              </a:rPr>
              <a:t>​</a:t>
            </a:r>
            <a:endParaRPr lang="en-US" sz="3600" b="0" dirty="0" smtClean="0">
              <a:effectLst/>
            </a:endParaRPr>
          </a:p>
          <a:p>
            <a:pPr marL="0" indent="0">
              <a:buNone/>
            </a:pPr>
            <a:endParaRPr lang="en-US" b="0" dirty="0">
              <a:effectLst/>
            </a:endParaRPr>
          </a:p>
          <a:p>
            <a:pPr marL="0" indent="0">
              <a:buNone/>
            </a:pPr>
            <a:r>
              <a:rPr lang="en-US" sz="3600" dirty="0">
                <a:solidFill>
                  <a:srgbClr val="F6DB3C"/>
                </a:solidFill>
                <a:effectLst/>
              </a:rPr>
              <a:t>A</a:t>
            </a:r>
            <a:r>
              <a:rPr lang="en-US" sz="3600" dirty="0">
                <a:effectLst/>
              </a:rPr>
              <a:t>: Lots</a:t>
            </a:r>
            <a:r>
              <a:rPr lang="en-US" sz="3600" b="0" dirty="0">
                <a:effectLst/>
              </a:rPr>
              <a:t>​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F6DB3C"/>
                </a:solidFill>
                <a:effectLst/>
              </a:rPr>
              <a:t>B</a:t>
            </a:r>
            <a:r>
              <a:rPr lang="en-US" sz="3600" dirty="0">
                <a:effectLst/>
              </a:rPr>
              <a:t>: Some</a:t>
            </a:r>
            <a:r>
              <a:rPr lang="en-US" sz="3600" b="0" dirty="0">
                <a:effectLst/>
              </a:rPr>
              <a:t>​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F6DB3C"/>
                </a:solidFill>
                <a:effectLst/>
              </a:rPr>
              <a:t>C</a:t>
            </a:r>
            <a:r>
              <a:rPr lang="en-US" sz="3600" dirty="0">
                <a:effectLst/>
              </a:rPr>
              <a:t>: A bit here and there</a:t>
            </a:r>
            <a:r>
              <a:rPr lang="en-US" sz="3600" b="0" dirty="0">
                <a:effectLst/>
              </a:rPr>
              <a:t>​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F6DB3C"/>
                </a:solidFill>
                <a:effectLst/>
              </a:rPr>
              <a:t>D</a:t>
            </a:r>
            <a:r>
              <a:rPr lang="en-US" sz="3600" dirty="0">
                <a:effectLst/>
              </a:rPr>
              <a:t>: Approximately none – that’s why I’m here!</a:t>
            </a:r>
            <a:r>
              <a:rPr lang="en-US" sz="3600" b="0" dirty="0">
                <a:effectLst/>
              </a:rPr>
              <a:t>​</a:t>
            </a:r>
          </a:p>
          <a:p>
            <a:pPr>
              <a:buFont typeface="Wingdings" pitchFamily="2" charset="2"/>
              <a:buNone/>
              <a:defRPr/>
            </a:pPr>
            <a:endParaRPr lang="en-US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 Few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659962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182" y="105487"/>
            <a:ext cx="8715375" cy="6278968"/>
          </a:xfrm>
        </p:spPr>
        <p:txBody>
          <a:bodyPr/>
          <a:lstStyle/>
          <a:p>
            <a:pPr algn="ctr">
              <a:buNone/>
              <a:defRPr/>
            </a:pPr>
            <a:r>
              <a:rPr lang="en-US" sz="3600" b="1" dirty="0" smtClean="0"/>
              <a:t>What proportion of your science and math training was </a:t>
            </a:r>
            <a:r>
              <a:rPr lang="en-US" sz="3600" b="1" dirty="0" smtClean="0">
                <a:solidFill>
                  <a:srgbClr val="92D050"/>
                </a:solidFill>
              </a:rPr>
              <a:t>active learning?</a:t>
            </a:r>
            <a:r>
              <a:rPr lang="en-US" sz="3600" b="1" dirty="0" smtClean="0"/>
              <a:t> </a:t>
            </a:r>
          </a:p>
          <a:p>
            <a:pPr algn="ctr">
              <a:buNone/>
              <a:defRPr/>
            </a:pPr>
            <a:r>
              <a:rPr lang="en-US" sz="3600" b="1" dirty="0" smtClean="0"/>
              <a:t>(Homework time at the end </a:t>
            </a:r>
          </a:p>
          <a:p>
            <a:pPr algn="ctr">
              <a:buNone/>
              <a:defRPr/>
            </a:pPr>
            <a:r>
              <a:rPr lang="en-US" sz="3600" b="1" dirty="0" smtClean="0"/>
              <a:t>of the lesson doesn’t count!)</a:t>
            </a:r>
          </a:p>
          <a:p>
            <a:pPr algn="ctr">
              <a:buNone/>
              <a:defRPr/>
            </a:pPr>
            <a:endParaRPr lang="en-US" sz="3600" b="1" dirty="0" smtClean="0"/>
          </a:p>
          <a:p>
            <a:pPr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	A</a:t>
            </a:r>
            <a:r>
              <a:rPr lang="en-US" sz="3600" b="1" dirty="0" smtClean="0"/>
              <a:t>: Most of it (75 - 100%)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	B</a:t>
            </a:r>
            <a:r>
              <a:rPr lang="en-US" sz="3600" b="1" dirty="0" smtClean="0"/>
              <a:t>: A majority of it (50 - 74%)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	C</a:t>
            </a:r>
            <a:r>
              <a:rPr lang="en-US" sz="3600" b="1" dirty="0" smtClean="0"/>
              <a:t>: </a:t>
            </a:r>
            <a:r>
              <a:rPr lang="en-US" sz="3600" dirty="0" smtClean="0"/>
              <a:t>Some of it (25 – 49%)</a:t>
            </a:r>
            <a:endParaRPr lang="en-US" sz="3600" b="1" dirty="0" smtClean="0"/>
          </a:p>
          <a:p>
            <a:pPr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	D</a:t>
            </a:r>
            <a:r>
              <a:rPr lang="en-US" sz="3600" b="1" dirty="0" smtClean="0"/>
              <a:t>: </a:t>
            </a:r>
            <a:r>
              <a:rPr lang="en-US" sz="3600" dirty="0" smtClean="0"/>
              <a:t>Just a little (5 – 24%)</a:t>
            </a:r>
            <a:endParaRPr lang="en-US" sz="3600" b="1" dirty="0" smtClean="0"/>
          </a:p>
          <a:p>
            <a:pPr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	E</a:t>
            </a:r>
            <a:r>
              <a:rPr lang="en-US" sz="3600" b="1" dirty="0" smtClean="0"/>
              <a:t>: Essentially none (0 - 4%)</a:t>
            </a:r>
            <a:endParaRPr lang="en-US" sz="36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125" y="323851"/>
            <a:ext cx="8715375" cy="6278968"/>
          </a:xfrm>
        </p:spPr>
        <p:txBody>
          <a:bodyPr/>
          <a:lstStyle/>
          <a:p>
            <a:pPr algn="ctr">
              <a:buNone/>
              <a:defRPr/>
            </a:pPr>
            <a:r>
              <a:rPr lang="en-US" sz="3600" b="1" dirty="0" smtClean="0"/>
              <a:t>What proportion of your </a:t>
            </a:r>
            <a:r>
              <a:rPr lang="en-US" sz="3600" b="1" dirty="0" smtClean="0">
                <a:solidFill>
                  <a:srgbClr val="92D050"/>
                </a:solidFill>
              </a:rPr>
              <a:t>current teaching practice</a:t>
            </a:r>
            <a:r>
              <a:rPr lang="en-US" sz="3600" b="1" dirty="0" smtClean="0"/>
              <a:t> is like my example? </a:t>
            </a:r>
          </a:p>
          <a:p>
            <a:pPr algn="ctr">
              <a:buNone/>
              <a:defRPr/>
            </a:pPr>
            <a:endParaRPr lang="en-US" sz="3600" b="1" dirty="0" smtClean="0"/>
          </a:p>
          <a:p>
            <a:pPr lvl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A</a:t>
            </a:r>
            <a:r>
              <a:rPr lang="en-US" sz="3600" b="1" dirty="0" smtClean="0"/>
              <a:t>: Most of it (75 - 100%)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B</a:t>
            </a:r>
            <a:r>
              <a:rPr lang="en-US" sz="3600" b="1" dirty="0" smtClean="0"/>
              <a:t>: A majority of it (50 - 74%)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C</a:t>
            </a:r>
            <a:r>
              <a:rPr lang="en-US" sz="3600" b="1" dirty="0" smtClean="0"/>
              <a:t>: </a:t>
            </a:r>
            <a:r>
              <a:rPr lang="en-US" sz="3600" dirty="0" smtClean="0"/>
              <a:t>Some of it (25 – 49%)</a:t>
            </a:r>
            <a:endParaRPr lang="en-US" sz="3600" b="1" dirty="0" smtClean="0"/>
          </a:p>
          <a:p>
            <a:pPr lvl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D</a:t>
            </a:r>
            <a:r>
              <a:rPr lang="en-US" sz="3600" b="1" dirty="0" smtClean="0"/>
              <a:t>: </a:t>
            </a:r>
            <a:r>
              <a:rPr lang="en-US" sz="3600" dirty="0" smtClean="0"/>
              <a:t>Just a little (5 – 24%)</a:t>
            </a:r>
            <a:endParaRPr lang="en-US" sz="3600" b="1" dirty="0" smtClean="0"/>
          </a:p>
          <a:p>
            <a:pPr lvl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E</a:t>
            </a:r>
            <a:r>
              <a:rPr lang="en-US" sz="3600" b="1" dirty="0" smtClean="0"/>
              <a:t>: Essentially none (0 - 4%)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10847571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Pedagogical Question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5907"/>
            <a:ext cx="8229600" cy="1499191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Why did I ask those questions using the multiple choice cards?</a:t>
            </a:r>
          </a:p>
          <a:p>
            <a:pPr marL="0" indent="0">
              <a:buNone/>
            </a:pPr>
            <a:r>
              <a:rPr lang="en-US" sz="3600" dirty="0" smtClean="0"/>
              <a:t>Research tells us:</a:t>
            </a:r>
          </a:p>
          <a:p>
            <a:pPr marL="0" indent="0"/>
            <a:r>
              <a:rPr lang="en-US" sz="3600" dirty="0" smtClean="0"/>
              <a:t> Students (and teachers!) are not blank slates that we fill up with new knowledge</a:t>
            </a:r>
          </a:p>
          <a:p>
            <a:pPr marL="0" indent="0"/>
            <a:r>
              <a:rPr lang="en-US" sz="3600" dirty="0" smtClean="0"/>
              <a:t> I need to know your background to understand how to teach</a:t>
            </a:r>
          </a:p>
          <a:p>
            <a:pPr marL="0" indent="0"/>
            <a:endParaRPr lang="en-US" sz="3600" dirty="0" smtClean="0"/>
          </a:p>
          <a:p>
            <a:pPr marL="0" indent="0" algn="ctr">
              <a:buNone/>
            </a:pPr>
            <a:endParaRPr lang="en-US" sz="3600" dirty="0" smtClean="0">
              <a:solidFill>
                <a:srgbClr val="92D050"/>
              </a:solidFill>
            </a:endParaRPr>
          </a:p>
          <a:p>
            <a:pPr marL="0" indent="0" algn="ctr">
              <a:buNone/>
            </a:pPr>
            <a:endParaRPr lang="en-CA" sz="3600" dirty="0" smtClean="0">
              <a:solidFill>
                <a:srgbClr val="92D050"/>
              </a:solidFill>
            </a:endParaRPr>
          </a:p>
          <a:p>
            <a:pPr marL="0" indent="0" algn="ctr">
              <a:buNone/>
            </a:pPr>
            <a:endParaRPr lang="en-US" sz="3600" dirty="0" smtClean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Improving Our Teaching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ransition spd="med" advClick="0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Lesson Structure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Snazzy intro / demonstration (5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Presentation of new material (30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Homework time (30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Approximately </a:t>
            </a:r>
            <a:r>
              <a:rPr lang="en-US" dirty="0" smtClean="0">
                <a:solidFill>
                  <a:srgbClr val="92D050"/>
                </a:solidFill>
              </a:rPr>
              <a:t>zero</a:t>
            </a:r>
            <a:r>
              <a:rPr lang="en-US" dirty="0" smtClean="0"/>
              <a:t> minutes </a:t>
            </a:r>
          </a:p>
          <a:p>
            <a:pPr algn="ctr">
              <a:buNone/>
            </a:pPr>
            <a:r>
              <a:rPr lang="en-US" dirty="0" smtClean="0"/>
              <a:t>of active learning</a:t>
            </a:r>
            <a:endParaRPr lang="en-CA" dirty="0"/>
          </a:p>
        </p:txBody>
      </p:sp>
      <p:sp>
        <p:nvSpPr>
          <p:cNvPr id="4" name="Down Arrow 3"/>
          <p:cNvSpPr/>
          <p:nvPr/>
        </p:nvSpPr>
        <p:spPr bwMode="auto">
          <a:xfrm>
            <a:off x="4267200" y="1866900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" name="Down Arrow 4"/>
          <p:cNvSpPr/>
          <p:nvPr/>
        </p:nvSpPr>
        <p:spPr bwMode="auto">
          <a:xfrm>
            <a:off x="4295775" y="3057525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6" name="Down Arrow 5"/>
          <p:cNvSpPr/>
          <p:nvPr/>
        </p:nvSpPr>
        <p:spPr bwMode="auto">
          <a:xfrm>
            <a:off x="4305300" y="4181475"/>
            <a:ext cx="447675" cy="647700"/>
          </a:xfrm>
          <a:prstGeom prst="downArrow">
            <a:avLst/>
          </a:prstGeom>
          <a:solidFill>
            <a:srgbClr val="FF0000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688769" y="1151906"/>
            <a:ext cx="7813963" cy="938151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Physics Video Ever</a:t>
            </a:r>
            <a:endParaRPr lang="en-CA" dirty="0"/>
          </a:p>
        </p:txBody>
      </p:sp>
      <p:pic>
        <p:nvPicPr>
          <p:cNvPr id="5939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26306" y="1198245"/>
            <a:ext cx="7074694" cy="5659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0" y="152400"/>
            <a:ext cx="9144000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66FFCC"/>
                </a:solidFill>
              </a14:hiddenFill>
            </a:ext>
            <a:ext uri="{91240B29-F687-4F45-9708-019B960494DF}">
              <a14:hiddenLine xmlns:a14="http://schemas.microsoft.com/office/drawing/2010/main" xmlns="" w="317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cart travels at a constant speed </a:t>
            </a:r>
            <a:endParaRPr lang="en-US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hangingPunct="0"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ball is released.   </a:t>
            </a:r>
          </a:p>
          <a:p>
            <a:pPr algn="ctr" eaLnBrk="0" hangingPunct="0">
              <a:defRPr/>
            </a:pPr>
            <a:r>
              <a:rPr lang="en-US" altLang="en-US" sz="3200" b="1" dirty="0">
                <a:solidFill>
                  <a:srgbClr val="FCEE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Where on the cart will the ball land?</a:t>
            </a:r>
            <a:r>
              <a:rPr lang="en-US" altLang="en-US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1081088" y="1976438"/>
            <a:ext cx="6959600" cy="3351212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9461" name="Line 19"/>
          <p:cNvSpPr>
            <a:spLocks noChangeShapeType="1"/>
          </p:cNvSpPr>
          <p:nvPr/>
        </p:nvSpPr>
        <p:spPr bwMode="auto">
          <a:xfrm>
            <a:off x="1363663" y="5119688"/>
            <a:ext cx="6357937" cy="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19462" name="Oval 20"/>
          <p:cNvSpPr>
            <a:spLocks noChangeArrowheads="1"/>
          </p:cNvSpPr>
          <p:nvPr/>
        </p:nvSpPr>
        <p:spPr bwMode="auto">
          <a:xfrm>
            <a:off x="2700338" y="4799013"/>
            <a:ext cx="319087" cy="3190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9463" name="Oval 21"/>
          <p:cNvSpPr>
            <a:spLocks noChangeArrowheads="1"/>
          </p:cNvSpPr>
          <p:nvPr/>
        </p:nvSpPr>
        <p:spPr bwMode="auto">
          <a:xfrm>
            <a:off x="4216400" y="4776788"/>
            <a:ext cx="319088" cy="3190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9464" name="Rectangle 22"/>
          <p:cNvSpPr>
            <a:spLocks noChangeArrowheads="1"/>
          </p:cNvSpPr>
          <p:nvPr/>
        </p:nvSpPr>
        <p:spPr bwMode="auto">
          <a:xfrm>
            <a:off x="2365375" y="4495800"/>
            <a:ext cx="2570163" cy="434975"/>
          </a:xfrm>
          <a:prstGeom prst="rect">
            <a:avLst/>
          </a:prstGeom>
          <a:solidFill>
            <a:schemeClr val="tx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9465" name="Rectangle 24"/>
          <p:cNvSpPr>
            <a:spLocks noChangeArrowheads="1"/>
          </p:cNvSpPr>
          <p:nvPr/>
        </p:nvSpPr>
        <p:spPr bwMode="auto">
          <a:xfrm>
            <a:off x="3265488" y="2187575"/>
            <a:ext cx="160337" cy="2308225"/>
          </a:xfrm>
          <a:prstGeom prst="rect">
            <a:avLst/>
          </a:prstGeom>
          <a:solidFill>
            <a:schemeClr val="tx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9466" name="Rectangle 25"/>
          <p:cNvSpPr>
            <a:spLocks noChangeArrowheads="1"/>
          </p:cNvSpPr>
          <p:nvPr/>
        </p:nvSpPr>
        <p:spPr bwMode="auto">
          <a:xfrm>
            <a:off x="3251200" y="2071688"/>
            <a:ext cx="536575" cy="130175"/>
          </a:xfrm>
          <a:prstGeom prst="rect">
            <a:avLst/>
          </a:prstGeom>
          <a:solidFill>
            <a:schemeClr val="tx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70682" name="Oval 26"/>
          <p:cNvSpPr>
            <a:spLocks noChangeArrowheads="1"/>
          </p:cNvSpPr>
          <p:nvPr/>
        </p:nvSpPr>
        <p:spPr bwMode="auto">
          <a:xfrm>
            <a:off x="3556000" y="2216150"/>
            <a:ext cx="334963" cy="319088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/>
          </a:p>
        </p:txBody>
      </p:sp>
      <p:sp>
        <p:nvSpPr>
          <p:cNvPr id="70683" name="Oval 27"/>
          <p:cNvSpPr>
            <a:spLocks noChangeArrowheads="1"/>
          </p:cNvSpPr>
          <p:nvPr/>
        </p:nvSpPr>
        <p:spPr bwMode="auto">
          <a:xfrm>
            <a:off x="3563938" y="4168775"/>
            <a:ext cx="334962" cy="319088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/>
          </a:p>
        </p:txBody>
      </p:sp>
      <p:sp>
        <p:nvSpPr>
          <p:cNvPr id="70684" name="Oval 28"/>
          <p:cNvSpPr>
            <a:spLocks noChangeArrowheads="1"/>
          </p:cNvSpPr>
          <p:nvPr/>
        </p:nvSpPr>
        <p:spPr bwMode="auto">
          <a:xfrm>
            <a:off x="4514850" y="4176713"/>
            <a:ext cx="334963" cy="319087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/>
          </a:p>
        </p:txBody>
      </p:sp>
      <p:sp>
        <p:nvSpPr>
          <p:cNvPr id="70685" name="Oval 29"/>
          <p:cNvSpPr>
            <a:spLocks noChangeArrowheads="1"/>
          </p:cNvSpPr>
          <p:nvPr/>
        </p:nvSpPr>
        <p:spPr bwMode="auto">
          <a:xfrm>
            <a:off x="2608263" y="4184650"/>
            <a:ext cx="334962" cy="319088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/>
          </a:p>
        </p:txBody>
      </p:sp>
      <p:sp>
        <p:nvSpPr>
          <p:cNvPr id="19471" name="Line 31"/>
          <p:cNvSpPr>
            <a:spLocks noChangeShapeType="1"/>
          </p:cNvSpPr>
          <p:nvPr/>
        </p:nvSpPr>
        <p:spPr bwMode="auto">
          <a:xfrm>
            <a:off x="5108575" y="4713288"/>
            <a:ext cx="1509713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19472" name="Text Box 32"/>
          <p:cNvSpPr txBox="1">
            <a:spLocks noChangeArrowheads="1"/>
          </p:cNvSpPr>
          <p:nvPr/>
        </p:nvSpPr>
        <p:spPr bwMode="auto">
          <a:xfrm>
            <a:off x="2522538" y="3554413"/>
            <a:ext cx="4937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CA" altLang="en-US" sz="3600" b="1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19473" name="Text Box 33"/>
          <p:cNvSpPr txBox="1">
            <a:spLocks noChangeArrowheads="1"/>
          </p:cNvSpPr>
          <p:nvPr/>
        </p:nvSpPr>
        <p:spPr bwMode="auto">
          <a:xfrm>
            <a:off x="3522663" y="3546475"/>
            <a:ext cx="4937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CA" altLang="en-US" sz="3600" b="1">
                <a:solidFill>
                  <a:schemeClr val="bg2"/>
                </a:solidFill>
              </a:rPr>
              <a:t>B</a:t>
            </a:r>
          </a:p>
        </p:txBody>
      </p:sp>
      <p:sp>
        <p:nvSpPr>
          <p:cNvPr id="19474" name="Text Box 34"/>
          <p:cNvSpPr txBox="1">
            <a:spLocks noChangeArrowheads="1"/>
          </p:cNvSpPr>
          <p:nvPr/>
        </p:nvSpPr>
        <p:spPr bwMode="auto">
          <a:xfrm>
            <a:off x="4427538" y="3581400"/>
            <a:ext cx="4937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CA" altLang="en-US" sz="3600" b="1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70691" name="Text Box 35"/>
          <p:cNvSpPr txBox="1">
            <a:spLocks noChangeArrowheads="1"/>
          </p:cNvSpPr>
          <p:nvPr/>
        </p:nvSpPr>
        <p:spPr bwMode="auto">
          <a:xfrm>
            <a:off x="341313" y="5549900"/>
            <a:ext cx="8802687" cy="107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3200" b="1" dirty="0">
                <a:solidFill>
                  <a:srgbClr val="FCEE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bit behind			</a:t>
            </a:r>
            <a:r>
              <a:rPr lang="en-US" altLang="en-US" sz="3200" b="1" dirty="0">
                <a:solidFill>
                  <a:srgbClr val="FCEE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a bit ahead</a:t>
            </a:r>
          </a:p>
          <a:p>
            <a:pPr>
              <a:defRPr/>
            </a:pPr>
            <a:r>
              <a:rPr lang="en-US" altLang="en-US" sz="3200" b="1" dirty="0">
                <a:solidFill>
                  <a:srgbClr val="FCEE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directly underneath</a:t>
            </a:r>
          </a:p>
        </p:txBody>
      </p:sp>
    </p:spTree>
    <p:extLst>
      <p:ext uri="{BB962C8B-B14F-4D97-AF65-F5344CB8AC3E}">
        <p14:creationId xmlns:p14="http://schemas.microsoft.com/office/powerpoint/2010/main" xmlns="" val="3234257543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285750" y="152400"/>
            <a:ext cx="84582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66FFCC"/>
                </a:solidFill>
              </a14:hiddenFill>
            </a:ext>
            <a:ext uri="{91240B29-F687-4F45-9708-019B960494DF}">
              <a14:hiddenLine xmlns:a14="http://schemas.microsoft.com/office/drawing/2010/main" xmlns="" w="317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cart travels at a constant speed </a:t>
            </a:r>
            <a:r>
              <a:rPr lang="en-US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ball is released. </a:t>
            </a:r>
          </a:p>
          <a:p>
            <a:pPr algn="ctr" eaLnBrk="0" hangingPunct="0"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According to an observer at rest on the earth, </a:t>
            </a:r>
            <a:r>
              <a:rPr lang="en-US" altLang="en-US" sz="3200" b="1" dirty="0" smtClean="0">
                <a:solidFill>
                  <a:srgbClr val="FCEE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altLang="en-US" sz="3200" b="1" dirty="0">
                <a:solidFill>
                  <a:srgbClr val="FCEE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path will the ball take?</a:t>
            </a:r>
            <a:r>
              <a:rPr lang="en-US" altLang="en-US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081088" y="2332038"/>
            <a:ext cx="6959600" cy="3351212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>
            <a:off x="1363663" y="5475288"/>
            <a:ext cx="6357937" cy="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71691" name="Oval 11"/>
          <p:cNvSpPr>
            <a:spLocks noChangeArrowheads="1"/>
          </p:cNvSpPr>
          <p:nvPr/>
        </p:nvSpPr>
        <p:spPr bwMode="auto">
          <a:xfrm>
            <a:off x="2708275" y="3108325"/>
            <a:ext cx="334963" cy="319088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/>
          </a:p>
        </p:txBody>
      </p:sp>
      <p:sp>
        <p:nvSpPr>
          <p:cNvPr id="20487" name="Text Box 16"/>
          <p:cNvSpPr txBox="1">
            <a:spLocks noChangeArrowheads="1"/>
          </p:cNvSpPr>
          <p:nvPr/>
        </p:nvSpPr>
        <p:spPr bwMode="auto">
          <a:xfrm>
            <a:off x="2630488" y="2517775"/>
            <a:ext cx="4937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CA" altLang="en-US" sz="3600" b="1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71700" name="Oval 20"/>
          <p:cNvSpPr>
            <a:spLocks noChangeArrowheads="1"/>
          </p:cNvSpPr>
          <p:nvPr/>
        </p:nvSpPr>
        <p:spPr bwMode="auto">
          <a:xfrm>
            <a:off x="3562350" y="3103563"/>
            <a:ext cx="334963" cy="319087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/>
          </a:p>
        </p:txBody>
      </p:sp>
      <p:sp>
        <p:nvSpPr>
          <p:cNvPr id="20489" name="Text Box 21"/>
          <p:cNvSpPr txBox="1">
            <a:spLocks noChangeArrowheads="1"/>
          </p:cNvSpPr>
          <p:nvPr/>
        </p:nvSpPr>
        <p:spPr bwMode="auto">
          <a:xfrm>
            <a:off x="3484563" y="2513013"/>
            <a:ext cx="4937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CA" altLang="en-US" sz="3600" b="1">
                <a:solidFill>
                  <a:schemeClr val="bg2"/>
                </a:solidFill>
              </a:rPr>
              <a:t>B</a:t>
            </a:r>
          </a:p>
        </p:txBody>
      </p:sp>
      <p:sp>
        <p:nvSpPr>
          <p:cNvPr id="71702" name="Oval 22"/>
          <p:cNvSpPr>
            <a:spLocks noChangeArrowheads="1"/>
          </p:cNvSpPr>
          <p:nvPr/>
        </p:nvSpPr>
        <p:spPr bwMode="auto">
          <a:xfrm>
            <a:off x="4259263" y="3098800"/>
            <a:ext cx="334962" cy="319088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/>
          </a:p>
        </p:txBody>
      </p:sp>
      <p:sp>
        <p:nvSpPr>
          <p:cNvPr id="20491" name="Text Box 23"/>
          <p:cNvSpPr txBox="1">
            <a:spLocks noChangeArrowheads="1"/>
          </p:cNvSpPr>
          <p:nvPr/>
        </p:nvSpPr>
        <p:spPr bwMode="auto">
          <a:xfrm>
            <a:off x="4181475" y="2508250"/>
            <a:ext cx="4937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CA" altLang="en-US" sz="3600" b="1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71704" name="Oval 24"/>
          <p:cNvSpPr>
            <a:spLocks noChangeArrowheads="1"/>
          </p:cNvSpPr>
          <p:nvPr/>
        </p:nvSpPr>
        <p:spPr bwMode="auto">
          <a:xfrm>
            <a:off x="4941888" y="3094038"/>
            <a:ext cx="334962" cy="319087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/>
          </a:p>
        </p:txBody>
      </p:sp>
      <p:sp>
        <p:nvSpPr>
          <p:cNvPr id="20493" name="Text Box 25"/>
          <p:cNvSpPr txBox="1">
            <a:spLocks noChangeArrowheads="1"/>
          </p:cNvSpPr>
          <p:nvPr/>
        </p:nvSpPr>
        <p:spPr bwMode="auto">
          <a:xfrm>
            <a:off x="4864100" y="2503488"/>
            <a:ext cx="4937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CA" altLang="en-US" sz="3600" b="1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71706" name="Oval 26"/>
          <p:cNvSpPr>
            <a:spLocks noChangeArrowheads="1"/>
          </p:cNvSpPr>
          <p:nvPr/>
        </p:nvSpPr>
        <p:spPr bwMode="auto">
          <a:xfrm>
            <a:off x="5824538" y="3089275"/>
            <a:ext cx="334962" cy="319088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/>
          </a:p>
        </p:txBody>
      </p:sp>
      <p:sp>
        <p:nvSpPr>
          <p:cNvPr id="20495" name="Text Box 27"/>
          <p:cNvSpPr txBox="1">
            <a:spLocks noChangeArrowheads="1"/>
          </p:cNvSpPr>
          <p:nvPr/>
        </p:nvSpPr>
        <p:spPr bwMode="auto">
          <a:xfrm>
            <a:off x="5746750" y="2498725"/>
            <a:ext cx="4937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CA" altLang="en-US" sz="3600" b="1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71708" name="Oval 28"/>
          <p:cNvSpPr>
            <a:spLocks noChangeArrowheads="1"/>
          </p:cNvSpPr>
          <p:nvPr/>
        </p:nvSpPr>
        <p:spPr bwMode="auto">
          <a:xfrm>
            <a:off x="1443038" y="5132388"/>
            <a:ext cx="334962" cy="319087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/>
          </a:p>
        </p:txBody>
      </p:sp>
      <p:sp>
        <p:nvSpPr>
          <p:cNvPr id="71709" name="Oval 29"/>
          <p:cNvSpPr>
            <a:spLocks noChangeArrowheads="1"/>
          </p:cNvSpPr>
          <p:nvPr/>
        </p:nvSpPr>
        <p:spPr bwMode="auto">
          <a:xfrm>
            <a:off x="2765425" y="5113338"/>
            <a:ext cx="334963" cy="319087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/>
          </a:p>
        </p:txBody>
      </p:sp>
      <p:sp>
        <p:nvSpPr>
          <p:cNvPr id="71710" name="Oval 30"/>
          <p:cNvSpPr>
            <a:spLocks noChangeArrowheads="1"/>
          </p:cNvSpPr>
          <p:nvPr/>
        </p:nvSpPr>
        <p:spPr bwMode="auto">
          <a:xfrm>
            <a:off x="4251325" y="5122863"/>
            <a:ext cx="334963" cy="319087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/>
          </a:p>
        </p:txBody>
      </p:sp>
      <p:sp>
        <p:nvSpPr>
          <p:cNvPr id="71711" name="Oval 31"/>
          <p:cNvSpPr>
            <a:spLocks noChangeArrowheads="1"/>
          </p:cNvSpPr>
          <p:nvPr/>
        </p:nvSpPr>
        <p:spPr bwMode="auto">
          <a:xfrm>
            <a:off x="5716588" y="5160963"/>
            <a:ext cx="334962" cy="319087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/>
          </a:p>
        </p:txBody>
      </p:sp>
      <p:sp>
        <p:nvSpPr>
          <p:cNvPr id="71712" name="Oval 32"/>
          <p:cNvSpPr>
            <a:spLocks noChangeArrowheads="1"/>
          </p:cNvSpPr>
          <p:nvPr/>
        </p:nvSpPr>
        <p:spPr bwMode="auto">
          <a:xfrm>
            <a:off x="7053263" y="5143500"/>
            <a:ext cx="334962" cy="319088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/>
          </a:p>
        </p:txBody>
      </p:sp>
      <p:sp>
        <p:nvSpPr>
          <p:cNvPr id="20501" name="Line 33"/>
          <p:cNvSpPr>
            <a:spLocks noChangeShapeType="1"/>
          </p:cNvSpPr>
          <p:nvPr/>
        </p:nvSpPr>
        <p:spPr bwMode="auto">
          <a:xfrm>
            <a:off x="4418013" y="3316288"/>
            <a:ext cx="0" cy="1944687"/>
          </a:xfrm>
          <a:prstGeom prst="line">
            <a:avLst/>
          </a:prstGeom>
          <a:noFill/>
          <a:ln w="28575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20502" name="Line 34"/>
          <p:cNvSpPr>
            <a:spLocks noChangeShapeType="1"/>
          </p:cNvSpPr>
          <p:nvPr/>
        </p:nvSpPr>
        <p:spPr bwMode="auto">
          <a:xfrm flipH="1">
            <a:off x="2952750" y="3294063"/>
            <a:ext cx="782638" cy="1900237"/>
          </a:xfrm>
          <a:prstGeom prst="line">
            <a:avLst/>
          </a:prstGeom>
          <a:noFill/>
          <a:ln w="28575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20503" name="Line 35"/>
          <p:cNvSpPr>
            <a:spLocks noChangeShapeType="1"/>
          </p:cNvSpPr>
          <p:nvPr/>
        </p:nvSpPr>
        <p:spPr bwMode="auto">
          <a:xfrm>
            <a:off x="5119688" y="3257550"/>
            <a:ext cx="771525" cy="2017713"/>
          </a:xfrm>
          <a:prstGeom prst="line">
            <a:avLst/>
          </a:prstGeom>
          <a:noFill/>
          <a:ln w="28575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20504" name="Arc 36"/>
          <p:cNvSpPr>
            <a:spLocks/>
          </p:cNvSpPr>
          <p:nvPr/>
        </p:nvSpPr>
        <p:spPr bwMode="auto">
          <a:xfrm>
            <a:off x="5980113" y="3260725"/>
            <a:ext cx="1265237" cy="2451100"/>
          </a:xfrm>
          <a:custGeom>
            <a:avLst/>
            <a:gdLst>
              <a:gd name="T0" fmla="*/ 2147483647 w 20910"/>
              <a:gd name="T1" fmla="*/ 0 h 21589"/>
              <a:gd name="T2" fmla="*/ 2147483647 w 20910"/>
              <a:gd name="T3" fmla="*/ 2147483647 h 21589"/>
              <a:gd name="T4" fmla="*/ 0 w 20910"/>
              <a:gd name="T5" fmla="*/ 2147483647 h 2158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910" h="21589" fill="none" extrusionOk="0">
                <a:moveTo>
                  <a:pt x="702" y="0"/>
                </a:moveTo>
                <a:cubicBezTo>
                  <a:pt x="10279" y="312"/>
                  <a:pt x="18506" y="6896"/>
                  <a:pt x="20909" y="16172"/>
                </a:cubicBezTo>
              </a:path>
              <a:path w="20910" h="21589" stroke="0" extrusionOk="0">
                <a:moveTo>
                  <a:pt x="702" y="0"/>
                </a:moveTo>
                <a:cubicBezTo>
                  <a:pt x="10279" y="312"/>
                  <a:pt x="18506" y="6896"/>
                  <a:pt x="20909" y="16172"/>
                </a:cubicBezTo>
                <a:lnTo>
                  <a:pt x="0" y="21589"/>
                </a:lnTo>
                <a:lnTo>
                  <a:pt x="702" y="0"/>
                </a:lnTo>
                <a:close/>
              </a:path>
            </a:pathLst>
          </a:custGeom>
          <a:noFill/>
          <a:ln w="28575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CA"/>
          </a:p>
        </p:txBody>
      </p:sp>
      <p:sp>
        <p:nvSpPr>
          <p:cNvPr id="20505" name="Arc 37"/>
          <p:cNvSpPr>
            <a:spLocks/>
          </p:cNvSpPr>
          <p:nvPr/>
        </p:nvSpPr>
        <p:spPr bwMode="auto">
          <a:xfrm flipH="1">
            <a:off x="1651000" y="3267075"/>
            <a:ext cx="1265238" cy="2451100"/>
          </a:xfrm>
          <a:custGeom>
            <a:avLst/>
            <a:gdLst>
              <a:gd name="T0" fmla="*/ 2147483647 w 20910"/>
              <a:gd name="T1" fmla="*/ 0 h 21589"/>
              <a:gd name="T2" fmla="*/ 2147483647 w 20910"/>
              <a:gd name="T3" fmla="*/ 2147483647 h 21589"/>
              <a:gd name="T4" fmla="*/ 0 w 20910"/>
              <a:gd name="T5" fmla="*/ 2147483647 h 2158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910" h="21589" fill="none" extrusionOk="0">
                <a:moveTo>
                  <a:pt x="702" y="0"/>
                </a:moveTo>
                <a:cubicBezTo>
                  <a:pt x="10279" y="312"/>
                  <a:pt x="18506" y="6896"/>
                  <a:pt x="20909" y="16172"/>
                </a:cubicBezTo>
              </a:path>
              <a:path w="20910" h="21589" stroke="0" extrusionOk="0">
                <a:moveTo>
                  <a:pt x="702" y="0"/>
                </a:moveTo>
                <a:cubicBezTo>
                  <a:pt x="10279" y="312"/>
                  <a:pt x="18506" y="6896"/>
                  <a:pt x="20909" y="16172"/>
                </a:cubicBezTo>
                <a:lnTo>
                  <a:pt x="0" y="21589"/>
                </a:lnTo>
                <a:lnTo>
                  <a:pt x="702" y="0"/>
                </a:lnTo>
                <a:close/>
              </a:path>
            </a:pathLst>
          </a:custGeom>
          <a:noFill/>
          <a:ln w="28575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2729530578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Pedagogical Question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Why did I interrupt the exciting black and white film and ask you questions using the multiple choice letters and discussion process?</a:t>
            </a:r>
          </a:p>
          <a:p>
            <a:pPr marL="0" indent="0" algn="ctr">
              <a:buNone/>
            </a:pPr>
            <a:endParaRPr lang="en-US" sz="3600" dirty="0" smtClean="0">
              <a:solidFill>
                <a:srgbClr val="92D050"/>
              </a:solidFill>
            </a:endParaRP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Change roles</a:t>
            </a: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On your whiteboard record your ideas</a:t>
            </a:r>
          </a:p>
          <a:p>
            <a:pPr marL="0" indent="0" algn="ctr"/>
            <a:endParaRPr lang="en-CA" sz="3600" dirty="0" smtClean="0">
              <a:solidFill>
                <a:srgbClr val="92D050"/>
              </a:solidFill>
            </a:endParaRPr>
          </a:p>
          <a:p>
            <a:pPr marL="0" indent="0" algn="ctr">
              <a:buNone/>
            </a:pPr>
            <a:endParaRPr lang="en-US" sz="3600" dirty="0" smtClean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http://scienceatcal.berkeley.edu/wordpress/wp-content/uploads/2015/01/dna-163466_1280.jpg"/>
          <p:cNvPicPr>
            <a:picLocks noChangeAspect="1" noChangeArrowheads="1"/>
          </p:cNvPicPr>
          <p:nvPr/>
        </p:nvPicPr>
        <p:blipFill>
          <a:blip r:embed="rId2" cstate="print"/>
          <a:srcRect l="13612" r="11389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85017521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5907"/>
            <a:ext cx="8477250" cy="532691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Research tells us:</a:t>
            </a:r>
          </a:p>
          <a:p>
            <a:r>
              <a:rPr lang="en-US" dirty="0" smtClean="0"/>
              <a:t>Students’ prior knowledge interferes with correctly observing a demonstration</a:t>
            </a:r>
          </a:p>
          <a:p>
            <a:r>
              <a:rPr lang="en-US" dirty="0" smtClean="0"/>
              <a:t>They can </a:t>
            </a:r>
            <a:r>
              <a:rPr lang="en-US" dirty="0" err="1" smtClean="0"/>
              <a:t>mis</a:t>
            </a:r>
            <a:r>
              <a:rPr lang="en-US" dirty="0" smtClean="0"/>
              <a:t>-remember what actually happened</a:t>
            </a:r>
          </a:p>
          <a:p>
            <a:r>
              <a:rPr lang="en-US" dirty="0" smtClean="0"/>
              <a:t>Students need a basic conceptual foundation to correctly observe a demonstration</a:t>
            </a:r>
          </a:p>
          <a:p>
            <a:pPr marL="0" indent="0" algn="ctr">
              <a:buNone/>
            </a:pPr>
            <a:r>
              <a:rPr lang="en-CA" sz="1600" dirty="0" smtClean="0"/>
              <a:t>Miller, Kelly, et al. "Role of physics lecture demonstrations in conceptual learning." </a:t>
            </a:r>
            <a:r>
              <a:rPr lang="en-CA" sz="1600" i="1" dirty="0" smtClean="0"/>
              <a:t>Physical Review Special Topics-Physics Education Research</a:t>
            </a:r>
            <a:r>
              <a:rPr lang="en-CA" sz="1600" dirty="0" smtClean="0"/>
              <a:t> 9.2 (2013): 020113.</a:t>
            </a:r>
            <a:endParaRPr lang="en-US" sz="1600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screen"/>
          <a:srcRect t="3365" b="3677"/>
          <a:stretch>
            <a:fillRect/>
          </a:stretch>
        </p:blipFill>
        <p:spPr bwMode="auto">
          <a:xfrm>
            <a:off x="643578" y="0"/>
            <a:ext cx="7829550" cy="6100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72955" y="6114197"/>
            <a:ext cx="8679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Crouch, Catherine, et al. "Classroom demonstrations: Learning tools or entertainment?." </a:t>
            </a:r>
            <a:r>
              <a:rPr lang="en-C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American Journal of Physics</a:t>
            </a:r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72.6 (2004): 835-838.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C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Predict</a:t>
            </a:r>
          </a:p>
          <a:p>
            <a:pPr marL="0" indent="0" algn="ctr">
              <a:buNone/>
            </a:pPr>
            <a:endParaRPr lang="en-US" sz="3600" dirty="0" smtClean="0">
              <a:solidFill>
                <a:srgbClr val="92D050"/>
              </a:solidFill>
            </a:endParaRPr>
          </a:p>
          <a:p>
            <a:pPr marL="0" indent="0" algn="ctr">
              <a:buNone/>
            </a:pPr>
            <a:r>
              <a:rPr lang="en-US" sz="3600" dirty="0" smtClean="0"/>
              <a:t>Explain</a:t>
            </a:r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Observe</a:t>
            </a:r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Explain</a:t>
            </a:r>
          </a:p>
          <a:p>
            <a:pPr marL="0" indent="0" algn="ctr">
              <a:buNone/>
            </a:pPr>
            <a:endParaRPr lang="en-CA" sz="3600" dirty="0"/>
          </a:p>
        </p:txBody>
      </p:sp>
      <p:sp>
        <p:nvSpPr>
          <p:cNvPr id="6" name="Down Arrow 5"/>
          <p:cNvSpPr/>
          <p:nvPr/>
        </p:nvSpPr>
        <p:spPr bwMode="auto">
          <a:xfrm>
            <a:off x="4295775" y="3278249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7" name="Down Arrow 6"/>
          <p:cNvSpPr/>
          <p:nvPr/>
        </p:nvSpPr>
        <p:spPr bwMode="auto">
          <a:xfrm>
            <a:off x="4333875" y="1955255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8" name="Down Arrow 7"/>
          <p:cNvSpPr/>
          <p:nvPr/>
        </p:nvSpPr>
        <p:spPr bwMode="auto">
          <a:xfrm>
            <a:off x="4324350" y="4550661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9" name="Right Brace 8"/>
          <p:cNvSpPr/>
          <p:nvPr/>
        </p:nvSpPr>
        <p:spPr bwMode="auto">
          <a:xfrm>
            <a:off x="5527343" y="2844392"/>
            <a:ext cx="982639" cy="2906973"/>
          </a:xfrm>
          <a:prstGeom prst="rightBrace">
            <a:avLst>
              <a:gd name="adj1" fmla="val 27777"/>
              <a:gd name="adj2" fmla="val 50000"/>
            </a:avLst>
          </a:prstGeom>
          <a:noFill/>
          <a:ln w="76200" cap="flat" cmpd="sng" algn="ctr">
            <a:solidFill>
              <a:srgbClr val="F6DB3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84096" y="3384886"/>
            <a:ext cx="25111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Sense-making</a:t>
            </a:r>
          </a:p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strategies</a:t>
            </a:r>
            <a:endParaRPr lang="en-C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Lesson Structure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Snazzy intro / demonstration (5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Presentation of new material (30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Homework time (30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Approximately </a:t>
            </a:r>
            <a:r>
              <a:rPr lang="en-US" dirty="0" smtClean="0">
                <a:solidFill>
                  <a:srgbClr val="92D050"/>
                </a:solidFill>
              </a:rPr>
              <a:t>zero</a:t>
            </a:r>
            <a:r>
              <a:rPr lang="en-US" dirty="0" smtClean="0"/>
              <a:t> minutes of active learning</a:t>
            </a:r>
            <a:endParaRPr lang="en-CA" dirty="0"/>
          </a:p>
        </p:txBody>
      </p:sp>
      <p:sp>
        <p:nvSpPr>
          <p:cNvPr id="4" name="Down Arrow 3"/>
          <p:cNvSpPr/>
          <p:nvPr/>
        </p:nvSpPr>
        <p:spPr bwMode="auto">
          <a:xfrm>
            <a:off x="4267200" y="1866900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" name="Down Arrow 4"/>
          <p:cNvSpPr/>
          <p:nvPr/>
        </p:nvSpPr>
        <p:spPr bwMode="auto">
          <a:xfrm>
            <a:off x="4295775" y="3057525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6" name="Down Arrow 5"/>
          <p:cNvSpPr/>
          <p:nvPr/>
        </p:nvSpPr>
        <p:spPr bwMode="auto">
          <a:xfrm>
            <a:off x="4305300" y="4181475"/>
            <a:ext cx="447675" cy="647700"/>
          </a:xfrm>
          <a:prstGeom prst="downArrow">
            <a:avLst/>
          </a:prstGeom>
          <a:solidFill>
            <a:srgbClr val="FF0000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688769" y="2315688"/>
            <a:ext cx="7813963" cy="938151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224" y="8298"/>
            <a:ext cx="8946776" cy="1143000"/>
          </a:xfrm>
        </p:spPr>
        <p:txBody>
          <a:bodyPr/>
          <a:lstStyle/>
          <a:p>
            <a:r>
              <a:rPr lang="en-US" dirty="0" smtClean="0"/>
              <a:t>Sample </a:t>
            </a:r>
            <a:r>
              <a:rPr lang="en-US" dirty="0" smtClean="0"/>
              <a:t>Lesson 1 (Chris Meyer) </a:t>
            </a:r>
            <a:endParaRPr lang="en-CA" dirty="0"/>
          </a:p>
        </p:txBody>
      </p:sp>
      <p:pic>
        <p:nvPicPr>
          <p:cNvPr id="5" name="Content Placeholder 4" descr="Optics notes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3083"/>
          <a:stretch>
            <a:fillRect/>
          </a:stretch>
        </p:blipFill>
        <p:spPr>
          <a:xfrm>
            <a:off x="683611" y="1167640"/>
            <a:ext cx="7822214" cy="9681335"/>
          </a:xfrm>
        </p:spPr>
      </p:pic>
      <p:sp>
        <p:nvSpPr>
          <p:cNvPr id="4" name="Rounded Rectangle 3"/>
          <p:cNvSpPr/>
          <p:nvPr/>
        </p:nvSpPr>
        <p:spPr bwMode="auto">
          <a:xfrm>
            <a:off x="895350" y="3686175"/>
            <a:ext cx="7448550" cy="293370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59259E-6 L -5.55556E-7 -0.6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</a:t>
            </a:r>
            <a:r>
              <a:rPr lang="en-US" dirty="0" smtClean="0"/>
              <a:t>Lesson 2 (Mike </a:t>
            </a:r>
            <a:r>
              <a:rPr lang="en-US" dirty="0" err="1" smtClean="0"/>
              <a:t>Doig</a:t>
            </a:r>
            <a:r>
              <a:rPr lang="en-US" dirty="0" smtClean="0"/>
              <a:t>)</a:t>
            </a:r>
            <a:endParaRPr lang="en-C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029" y="1062795"/>
            <a:ext cx="7944321" cy="5795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Pedagogical Question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Use Bloom’s taxonomy to identify the level of thinking for each question in the Total Internal Reflection investigation and the </a:t>
            </a:r>
            <a:r>
              <a:rPr lang="en-US" sz="3600" dirty="0" smtClean="0">
                <a:solidFill>
                  <a:srgbClr val="F6DB3C"/>
                </a:solidFill>
              </a:rPr>
              <a:t>exercise</a:t>
            </a:r>
            <a:r>
              <a:rPr lang="en-US" sz="3600" dirty="0" smtClean="0"/>
              <a:t> page from my old lesson. </a:t>
            </a:r>
          </a:p>
          <a:p>
            <a:pPr marL="0" indent="0" algn="ctr">
              <a:buNone/>
            </a:pPr>
            <a:endParaRPr lang="en-US" sz="3600" dirty="0" smtClean="0">
              <a:solidFill>
                <a:srgbClr val="92D050"/>
              </a:solidFill>
            </a:endParaRP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Change roles</a:t>
            </a: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On your whiteboard record your results</a:t>
            </a:r>
          </a:p>
          <a:p>
            <a:pPr marL="0" indent="0" algn="ctr"/>
            <a:endParaRPr lang="en-CA" sz="3600" dirty="0" smtClean="0">
              <a:solidFill>
                <a:srgbClr val="92D050"/>
              </a:solidFill>
            </a:endParaRPr>
          </a:p>
          <a:p>
            <a:pPr marL="0" indent="0" algn="ctr">
              <a:buNone/>
            </a:pPr>
            <a:endParaRPr lang="en-US" sz="3600" dirty="0" smtClean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028" name="Picture 4" descr="Blooms_Taxonomy_for_Thinking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22515"/>
            <a:ext cx="9148392" cy="7380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3449054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New Material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Research tells us:</a:t>
            </a:r>
          </a:p>
          <a:p>
            <a:r>
              <a:rPr lang="en-US" dirty="0" smtClean="0"/>
              <a:t>New understanding is built on prior </a:t>
            </a:r>
            <a:r>
              <a:rPr lang="en-US" dirty="0" smtClean="0"/>
              <a:t>understanding, which needs to be </a:t>
            </a:r>
            <a:r>
              <a:rPr lang="en-US" dirty="0" smtClean="0">
                <a:solidFill>
                  <a:srgbClr val="92D050"/>
                </a:solidFill>
                <a:sym typeface="Symbol"/>
              </a:rPr>
              <a:t>activated</a:t>
            </a:r>
            <a:endParaRPr lang="en-US" dirty="0" smtClean="0">
              <a:sym typeface="Symbol"/>
            </a:endParaRPr>
          </a:p>
          <a:p>
            <a:r>
              <a:rPr lang="en-US" dirty="0" smtClean="0">
                <a:sym typeface="Symbol"/>
              </a:rPr>
              <a:t>Need multiple opportunities to </a:t>
            </a:r>
            <a:r>
              <a:rPr lang="en-US" dirty="0" smtClean="0">
                <a:solidFill>
                  <a:srgbClr val="92D050"/>
                </a:solidFill>
                <a:sym typeface="Symbol"/>
              </a:rPr>
              <a:t>connect</a:t>
            </a:r>
            <a:r>
              <a:rPr lang="en-US" dirty="0" smtClean="0">
                <a:sym typeface="Symbol"/>
              </a:rPr>
              <a:t> new knowledge to old</a:t>
            </a:r>
          </a:p>
          <a:p>
            <a:r>
              <a:rPr lang="en-US" dirty="0" smtClean="0"/>
              <a:t>Need multiple opportunities for </a:t>
            </a:r>
            <a:r>
              <a:rPr lang="en-US" dirty="0" smtClean="0">
                <a:solidFill>
                  <a:srgbClr val="92D050"/>
                </a:solidFill>
              </a:rPr>
              <a:t>testing</a:t>
            </a:r>
            <a:r>
              <a:rPr lang="en-US" dirty="0" smtClean="0"/>
              <a:t> understanding and getting feedback</a:t>
            </a:r>
            <a:endParaRPr lang="en-US" dirty="0" smtClean="0"/>
          </a:p>
          <a:p>
            <a:pPr>
              <a:buNone/>
            </a:pPr>
            <a:r>
              <a:rPr lang="en-CA" sz="1800" b="0" dirty="0" err="1" smtClean="0"/>
              <a:t>Bransford</a:t>
            </a:r>
            <a:r>
              <a:rPr lang="en-CA" sz="1800" b="0" dirty="0" smtClean="0"/>
              <a:t>, John D., Ann L. Brown, and Rodney R. Cocking. "How People Learn: Brain, Mind, Experience, and School (Expanded Edition). 2000.“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dirty="0" smtClean="0">
              <a:sym typeface="Symbol"/>
            </a:endParaRPr>
          </a:p>
          <a:p>
            <a:endParaRPr lang="en-US" dirty="0" smtClean="0">
              <a:sym typeface="Symbol"/>
            </a:endParaRPr>
          </a:p>
          <a:p>
            <a:endParaRPr lang="en-US" dirty="0" smtClean="0"/>
          </a:p>
          <a:p>
            <a:endParaRPr lang="en-CA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Lesson Structure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Snazzy intro / demonstration (5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Presentation of new material (30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Homework time (30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Approximately </a:t>
            </a:r>
            <a:r>
              <a:rPr lang="en-US" dirty="0" smtClean="0">
                <a:solidFill>
                  <a:srgbClr val="92D050"/>
                </a:solidFill>
              </a:rPr>
              <a:t>zero</a:t>
            </a:r>
            <a:r>
              <a:rPr lang="en-US" dirty="0" smtClean="0"/>
              <a:t> minutes of active learning</a:t>
            </a:r>
            <a:endParaRPr lang="en-CA" dirty="0"/>
          </a:p>
        </p:txBody>
      </p:sp>
      <p:sp>
        <p:nvSpPr>
          <p:cNvPr id="4" name="Down Arrow 3"/>
          <p:cNvSpPr/>
          <p:nvPr/>
        </p:nvSpPr>
        <p:spPr bwMode="auto">
          <a:xfrm>
            <a:off x="4267200" y="1866900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" name="Down Arrow 4"/>
          <p:cNvSpPr/>
          <p:nvPr/>
        </p:nvSpPr>
        <p:spPr bwMode="auto">
          <a:xfrm>
            <a:off x="4295775" y="3057525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6" name="Down Arrow 5"/>
          <p:cNvSpPr/>
          <p:nvPr/>
        </p:nvSpPr>
        <p:spPr bwMode="auto">
          <a:xfrm>
            <a:off x="4305300" y="4181475"/>
            <a:ext cx="447675" cy="647700"/>
          </a:xfrm>
          <a:prstGeom prst="downArrow">
            <a:avLst/>
          </a:prstGeom>
          <a:solidFill>
            <a:srgbClr val="FF0000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688769" y="3381375"/>
            <a:ext cx="7813963" cy="938151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9771673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http://cdn.phys.org/newman/gfx/news/hires/2013/nearbyancien.jpeg"/>
          <p:cNvPicPr>
            <a:picLocks noChangeAspect="1" noChangeArrowheads="1"/>
          </p:cNvPicPr>
          <p:nvPr/>
        </p:nvPicPr>
        <p:blipFill>
          <a:blip r:embed="rId2" cstate="print"/>
          <a:srcRect l="29009" b="192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16533" y="1037230"/>
            <a:ext cx="6929971" cy="6332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Old Circular Motion Sheet</a:t>
            </a:r>
            <a:endParaRPr lang="en-CA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55" y="-11113"/>
            <a:ext cx="8814391" cy="1143001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New Circular Motion Sheet</a:t>
            </a:r>
            <a:endParaRPr lang="en-US" dirty="0"/>
          </a:p>
        </p:txBody>
      </p:sp>
      <p:pic>
        <p:nvPicPr>
          <p:cNvPr id="36870" name="Picture 6" descr="C:\Documents and Settings\Chris\My Documents\Teaching\12 Physics - New\Sample Student Work\12 Thinking Circular - A.jpg"/>
          <p:cNvPicPr>
            <a:picLocks noChangeAspect="1" noChangeArrowheads="1"/>
          </p:cNvPicPr>
          <p:nvPr/>
        </p:nvPicPr>
        <p:blipFill>
          <a:blip r:embed="rId2" cstate="screen"/>
          <a:srcRect l="6163" t="2638" r="4185"/>
          <a:stretch>
            <a:fillRect/>
          </a:stretch>
        </p:blipFill>
        <p:spPr bwMode="auto">
          <a:xfrm>
            <a:off x="0" y="1177446"/>
            <a:ext cx="9144000" cy="135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5"/>
          <p:cNvGrpSpPr/>
          <p:nvPr/>
        </p:nvGrpSpPr>
        <p:grpSpPr>
          <a:xfrm>
            <a:off x="212651" y="1392860"/>
            <a:ext cx="8537944" cy="1616154"/>
            <a:chOff x="212651" y="1392860"/>
            <a:chExt cx="8537944" cy="1616154"/>
          </a:xfrm>
        </p:grpSpPr>
        <p:sp>
          <p:nvSpPr>
            <p:cNvPr id="4" name="Rounded Rectangle 3"/>
            <p:cNvSpPr/>
            <p:nvPr/>
          </p:nvSpPr>
          <p:spPr bwMode="auto">
            <a:xfrm>
              <a:off x="212651" y="1935126"/>
              <a:ext cx="8537944" cy="1073888"/>
            </a:xfrm>
            <a:prstGeom prst="round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24768" y="1392860"/>
              <a:ext cx="5837274" cy="523220"/>
            </a:xfrm>
            <a:prstGeom prst="rect">
              <a:avLst/>
            </a:prstGeom>
            <a:solidFill>
              <a:srgbClr val="FF9999">
                <a:alpha val="89804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Context &amp; statement to evaluate</a:t>
              </a:r>
              <a:endParaRPr lang="en-CA" sz="28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669308" y="2395856"/>
            <a:ext cx="4529470" cy="2803461"/>
            <a:chOff x="1360967" y="1254631"/>
            <a:chExt cx="4529470" cy="2803461"/>
          </a:xfrm>
        </p:grpSpPr>
        <p:sp>
          <p:nvSpPr>
            <p:cNvPr id="8" name="Rounded Rectangle 7"/>
            <p:cNvSpPr/>
            <p:nvPr/>
          </p:nvSpPr>
          <p:spPr bwMode="auto">
            <a:xfrm>
              <a:off x="1360967" y="1835888"/>
              <a:ext cx="2573079" cy="2222204"/>
            </a:xfrm>
            <a:prstGeom prst="round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24768" y="1254631"/>
              <a:ext cx="4465669" cy="523220"/>
            </a:xfrm>
            <a:prstGeom prst="rect">
              <a:avLst/>
            </a:prstGeom>
            <a:solidFill>
              <a:srgbClr val="FF9999">
                <a:alpha val="89804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Pictured in multiple ways</a:t>
              </a:r>
              <a:endParaRPr lang="en-CA" sz="28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136064" y="2388760"/>
            <a:ext cx="4848447" cy="2899159"/>
            <a:chOff x="3675323" y="1158933"/>
            <a:chExt cx="4848447" cy="2899159"/>
          </a:xfrm>
        </p:grpSpPr>
        <p:sp>
          <p:nvSpPr>
            <p:cNvPr id="11" name="Rounded Rectangle 10"/>
            <p:cNvSpPr/>
            <p:nvPr/>
          </p:nvSpPr>
          <p:spPr bwMode="auto">
            <a:xfrm>
              <a:off x="3675323" y="1715389"/>
              <a:ext cx="4848447" cy="2342703"/>
            </a:xfrm>
            <a:prstGeom prst="round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859624" y="1158933"/>
              <a:ext cx="4465669" cy="523220"/>
            </a:xfrm>
            <a:prstGeom prst="rect">
              <a:avLst/>
            </a:prstGeom>
            <a:solidFill>
              <a:srgbClr val="FF9999">
                <a:alpha val="89804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Focus on explanation</a:t>
              </a:r>
              <a:endParaRPr lang="en-CA" sz="28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“Homework Time”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Research tells us:</a:t>
            </a:r>
          </a:p>
          <a:p>
            <a:r>
              <a:rPr lang="en-US" dirty="0" smtClean="0"/>
              <a:t>Skills need to be practiced to fluency or new tasks lead to cognitive overload</a:t>
            </a:r>
          </a:p>
          <a:p>
            <a:r>
              <a:rPr lang="en-US" dirty="0" smtClean="0"/>
              <a:t>Repeated algorithmic practice does not promote understanding</a:t>
            </a:r>
          </a:p>
          <a:p>
            <a:r>
              <a:rPr lang="en-US" dirty="0" smtClean="0"/>
              <a:t>Deliberate practice with expert coaching is essential for improvement</a:t>
            </a:r>
          </a:p>
          <a:p>
            <a:pPr>
              <a:buNone/>
            </a:pPr>
            <a:endParaRPr lang="en-CA" sz="1800" b="0" dirty="0" smtClean="0"/>
          </a:p>
          <a:p>
            <a:pPr>
              <a:buNone/>
            </a:pPr>
            <a:r>
              <a:rPr lang="en-CA" sz="1800" b="0" dirty="0" smtClean="0"/>
              <a:t>Ericsson, K. Anders, Ralf T. </a:t>
            </a:r>
            <a:r>
              <a:rPr lang="en-CA" sz="1800" b="0" dirty="0" err="1" smtClean="0"/>
              <a:t>Krampe</a:t>
            </a:r>
            <a:r>
              <a:rPr lang="en-CA" sz="1800" b="0" dirty="0" smtClean="0"/>
              <a:t>, and Clemens </a:t>
            </a:r>
            <a:r>
              <a:rPr lang="en-CA" sz="1800" b="0" dirty="0" err="1" smtClean="0"/>
              <a:t>Tesch-Römer</a:t>
            </a:r>
            <a:r>
              <a:rPr lang="en-CA" sz="1800" b="0" dirty="0" smtClean="0"/>
              <a:t>. "The role of deliberate practice in the acquisition of expert performance." </a:t>
            </a:r>
            <a:r>
              <a:rPr lang="en-CA" sz="1800" b="0" i="1" dirty="0" smtClean="0"/>
              <a:t>Psychological review</a:t>
            </a:r>
            <a:r>
              <a:rPr lang="en-CA" sz="1800" b="0" dirty="0" smtClean="0"/>
              <a:t> 100.3 (1993): 363.</a:t>
            </a:r>
            <a:endParaRPr lang="en-CA" sz="18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392238"/>
            <a:ext cx="9144000" cy="423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The Problem with Problems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18614" y="5732058"/>
            <a:ext cx="8366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Kim, </a:t>
            </a:r>
            <a:r>
              <a:rPr lang="en-C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Eunsook</a:t>
            </a:r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and Sung-Jae Pak. "Students do not overcome conceptual difficulties after solving 1000 traditional problems." </a:t>
            </a:r>
            <a:r>
              <a:rPr lang="en-C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American Journal of Physics</a:t>
            </a:r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70.7 (2002): 759-765.</a:t>
            </a:r>
            <a:endParaRPr lang="en-C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2677587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en-US" dirty="0"/>
              <a:t>The Problem with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3938"/>
            <a:ext cx="8229600" cy="510222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en-US" dirty="0" smtClean="0"/>
              <a:t>More questions </a:t>
            </a:r>
            <a:r>
              <a:rPr lang="en-US" sz="4400" dirty="0" smtClean="0">
                <a:sym typeface="Symbol"/>
              </a:rPr>
              <a:t></a:t>
            </a:r>
            <a:r>
              <a:rPr lang="en-US" dirty="0" smtClean="0">
                <a:sym typeface="Symbol"/>
              </a:rPr>
              <a:t> greater understanding</a:t>
            </a:r>
            <a:endParaRPr lang="en-US" dirty="0"/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63588" y="1839913"/>
            <a:ext cx="7685087" cy="501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Welcome to </a:t>
            </a:r>
            <a:r>
              <a:rPr lang="en-US" dirty="0" smtClean="0"/>
              <a:t>a </a:t>
            </a:r>
            <a:br>
              <a:rPr lang="en-US" dirty="0" smtClean="0"/>
            </a:br>
            <a:r>
              <a:rPr lang="en-US" dirty="0" smtClean="0"/>
              <a:t>York Mills </a:t>
            </a:r>
            <a:br>
              <a:rPr lang="en-US" dirty="0" smtClean="0"/>
            </a:br>
            <a:r>
              <a:rPr lang="en-US" dirty="0" smtClean="0"/>
              <a:t>Physics </a:t>
            </a:r>
            <a:r>
              <a:rPr lang="en-US" dirty="0" smtClean="0"/>
              <a:t>Class!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71438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Research:</a:t>
            </a:r>
            <a:r>
              <a:rPr lang="en-US" sz="3600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Lecturing is ineffective</a:t>
            </a:r>
            <a:br>
              <a:rPr lang="en-US" sz="3600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r>
              <a:rPr lang="en-US" sz="3600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Guided inquiry activities</a:t>
            </a:r>
          </a:p>
        </p:txBody>
      </p:sp>
      <p:pic>
        <p:nvPicPr>
          <p:cNvPr id="1026" name="Picture 2" descr="\\tdsbSAD12\SchAdmin12$\0450\0450-TCH\Science\Eureka - 2015\IMG_10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285" b="20121"/>
          <a:stretch/>
        </p:blipFill>
        <p:spPr bwMode="auto">
          <a:xfrm>
            <a:off x="830036" y="1257300"/>
            <a:ext cx="7837714" cy="560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44142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n-US" sz="3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600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Lecture is ineffective</a:t>
            </a:r>
            <a:br>
              <a:rPr lang="en-US" sz="3600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r>
              <a:rPr lang="en-US" sz="3600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Guided inquiry activities</a:t>
            </a:r>
          </a:p>
        </p:txBody>
      </p:sp>
      <p:pic>
        <p:nvPicPr>
          <p:cNvPr id="4" name="Picture 2" descr="C:\Users\Chris\Documents\Presentations\OISE 2014\DSCN0196.jpg"/>
          <p:cNvPicPr>
            <a:picLocks noChangeAspect="1" noChangeArrowheads="1"/>
          </p:cNvPicPr>
          <p:nvPr/>
        </p:nvPicPr>
        <p:blipFill rotWithShape="1">
          <a:blip r:embed="rId2" cstate="screen">
            <a:lum bright="10000" contrast="10000"/>
          </a:blip>
          <a:srcRect t="5572" b="12239"/>
          <a:stretch/>
        </p:blipFill>
        <p:spPr bwMode="auto">
          <a:xfrm>
            <a:off x="0" y="1221474"/>
            <a:ext cx="9144000" cy="56365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37219459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9"/>
            <a:ext cx="9144000" cy="551620"/>
          </a:xfrm>
        </p:spPr>
        <p:txBody>
          <a:bodyPr/>
          <a:lstStyle/>
          <a:p>
            <a:pPr>
              <a:defRPr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n-US" sz="32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Memorizing without understanding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Students explain to students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29700" name="Picture 5" descr="C:\Documents and Settings\Chris\My Documents\Teaching\Photos\11 Photos\DSCN0011.jpg"/>
          <p:cNvPicPr>
            <a:picLocks noChangeAspect="1" noChangeArrowheads="1"/>
          </p:cNvPicPr>
          <p:nvPr/>
        </p:nvPicPr>
        <p:blipFill>
          <a:blip r:embed="rId2" cstate="screen">
            <a:lum contrast="10000"/>
          </a:blip>
          <a:srcRect/>
          <a:stretch>
            <a:fillRect/>
          </a:stretch>
        </p:blipFill>
        <p:spPr bwMode="auto">
          <a:xfrm>
            <a:off x="0" y="1187355"/>
            <a:ext cx="9144000" cy="567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C:\Users\Chris\Documents\Presentations\OISE 2014\DSCN070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rcRect l="-527" t="1388" r="18932" b="19167"/>
          <a:stretch/>
        </p:blipFill>
        <p:spPr bwMode="auto">
          <a:xfrm>
            <a:off x="-266699" y="1105468"/>
            <a:ext cx="9391650" cy="6858000"/>
          </a:xfrm>
          <a:prstGeom prst="rect">
            <a:avLst/>
          </a:prstGeom>
          <a:noFill/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-19049" y="0"/>
            <a:ext cx="9144000" cy="110546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n-US" sz="32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Memorizing without understanding</a:t>
            </a:r>
            <a:b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Students explain to students</a:t>
            </a:r>
            <a:endParaRPr lang="en-US" sz="32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http://upload.wikimedia.org/wikipedia/commons/a/a0/Rosetta's_Philae_touchdown.jpg"/>
          <p:cNvPicPr>
            <a:picLocks noChangeAspect="1" noChangeArrowheads="1"/>
          </p:cNvPicPr>
          <p:nvPr/>
        </p:nvPicPr>
        <p:blipFill>
          <a:blip r:embed="rId2" cstate="print"/>
          <a:srcRect l="4323" r="6130" b="1080"/>
          <a:stretch>
            <a:fillRect/>
          </a:stretch>
        </p:blipFill>
        <p:spPr bwMode="auto">
          <a:xfrm>
            <a:off x="0" y="1176085"/>
            <a:ext cx="9144000" cy="568191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C:\Users\Chris\Documents\Presentations\OISE 2014\DSCN0685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b="18056"/>
          <a:stretch/>
        </p:blipFill>
        <p:spPr bwMode="auto">
          <a:xfrm>
            <a:off x="0" y="1238250"/>
            <a:ext cx="9144000" cy="561975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0362"/>
            <a:ext cx="9144000" cy="1143000"/>
          </a:xfrm>
        </p:spPr>
        <p:txBody>
          <a:bodyPr/>
          <a:lstStyle/>
          <a:p>
            <a:r>
              <a:rPr 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n-US" sz="32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Technology helps see patterns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to confirm understanding</a:t>
            </a:r>
            <a:endParaRPr lang="en-CA" sz="32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C:\Users\Chris\Documents\Presentations\OISE 2014\DSCN0021.jpg"/>
          <p:cNvPicPr>
            <a:picLocks noChangeAspect="1" noChangeArrowheads="1"/>
          </p:cNvPicPr>
          <p:nvPr/>
        </p:nvPicPr>
        <p:blipFill rotWithShape="1">
          <a:blip r:embed="rId2" cstate="screen"/>
          <a:srcRect l="17589" t="15908" b="10950"/>
          <a:stretch/>
        </p:blipFill>
        <p:spPr bwMode="auto">
          <a:xfrm>
            <a:off x="0" y="1323833"/>
            <a:ext cx="9144000" cy="608661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n-US" sz="32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Regular feedback required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Frequent, targeted feedback</a:t>
            </a:r>
            <a:endParaRPr lang="en-US" sz="32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3316406" cy="6673755"/>
          </a:xfrm>
        </p:spPr>
        <p:txBody>
          <a:bodyPr/>
          <a:lstStyle/>
          <a:p>
            <a:r>
              <a:rPr lang="en-US" sz="3600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n-US" sz="36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students learn isolated facts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</a:t>
            </a:r>
            <a:r>
              <a:rPr lang="en-US" sz="36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students construct </a:t>
            </a: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understanding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observations or prior knowledge</a:t>
            </a:r>
            <a:endParaRPr lang="en-CA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72" r="18806" b="36658"/>
          <a:stretch/>
        </p:blipFill>
        <p:spPr>
          <a:xfrm>
            <a:off x="3295650" y="1"/>
            <a:ext cx="5848350" cy="6858000"/>
          </a:xfrm>
        </p:spPr>
      </p:pic>
    </p:spTree>
    <p:extLst>
      <p:ext uri="{BB962C8B-B14F-4D97-AF65-F5344CB8AC3E}">
        <p14:creationId xmlns:p14="http://schemas.microsoft.com/office/powerpoint/2010/main" xmlns="" val="1857688505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C:\Users\Chris\Documents\Presentations\OISE 2014\DSCN0018.jpg"/>
          <p:cNvPicPr>
            <a:picLocks noChangeAspect="1" noChangeArrowheads="1"/>
          </p:cNvPicPr>
          <p:nvPr/>
        </p:nvPicPr>
        <p:blipFill rotWithShape="1">
          <a:blip r:embed="rId2" cstate="screen">
            <a:lum bright="10000" contrast="10000"/>
          </a:blip>
          <a:srcRect l="11941" r="16567"/>
          <a:stretch/>
        </p:blipFill>
        <p:spPr bwMode="auto">
          <a:xfrm>
            <a:off x="2606722" y="0"/>
            <a:ext cx="6537278" cy="6858000"/>
          </a:xfrm>
          <a:prstGeom prst="rect">
            <a:avLst/>
          </a:prstGeom>
          <a:noFill/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-1"/>
            <a:ext cx="2606722" cy="667375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endParaRPr lang="en-US" sz="3600" dirty="0" smtClean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n-US" sz="3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superficial thinking</a:t>
            </a:r>
            <a:b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concept first,</a:t>
            </a:r>
          </a:p>
          <a:p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second,</a:t>
            </a:r>
          </a:p>
          <a:p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math third</a:t>
            </a:r>
            <a:endParaRPr lang="en-CA" sz="36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C:\Users\Chris\Documents\Presentations\OISE 2014\DSCN0725.jpg"/>
          <p:cNvPicPr>
            <a:picLocks noChangeAspect="1" noChangeArrowheads="1"/>
          </p:cNvPicPr>
          <p:nvPr/>
        </p:nvPicPr>
        <p:blipFill rotWithShape="1">
          <a:blip r:embed="rId2" cstate="screen"/>
          <a:srcRect l="34477" r="4926"/>
          <a:stretch/>
        </p:blipFill>
        <p:spPr bwMode="auto">
          <a:xfrm>
            <a:off x="3603008" y="0"/>
            <a:ext cx="5540992" cy="6858000"/>
          </a:xfrm>
          <a:prstGeom prst="rect">
            <a:avLst/>
          </a:prstGeom>
          <a:noFill/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63776" y="136479"/>
            <a:ext cx="3316406" cy="667375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r>
              <a:rPr lang="en-US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n-US" sz="3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students are </a:t>
            </a:r>
            <a: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blank slates</a:t>
            </a:r>
            <a:b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challenge their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preconceptions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prior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understanding</a:t>
            </a:r>
            <a:endParaRPr lang="en-CA" sz="32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Ingredient: Groups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Train students in effective group work</a:t>
            </a:r>
          </a:p>
          <a:p>
            <a:r>
              <a:rPr lang="en-US" dirty="0" smtClean="0"/>
              <a:t>Use groups strategically in </a:t>
            </a:r>
            <a:r>
              <a:rPr lang="en-US" dirty="0" smtClean="0">
                <a:solidFill>
                  <a:srgbClr val="92D050"/>
                </a:solidFill>
              </a:rPr>
              <a:t>every</a:t>
            </a:r>
            <a:r>
              <a:rPr lang="en-US" dirty="0" smtClean="0"/>
              <a:t> stage in the learning process</a:t>
            </a:r>
            <a:endParaRPr lang="en-CA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Ingredient: Groups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Learn more:</a:t>
            </a:r>
          </a:p>
          <a:p>
            <a:r>
              <a:rPr lang="en-CA" b="0" dirty="0" smtClean="0"/>
              <a:t>Johnson, David W., and Roger T. Johnson. "Making cooperative learning work."</a:t>
            </a:r>
            <a:r>
              <a:rPr lang="en-CA" b="0" i="1" dirty="0" smtClean="0"/>
              <a:t>Theory into practice</a:t>
            </a:r>
            <a:r>
              <a:rPr lang="en-CA" b="0" dirty="0" smtClean="0"/>
              <a:t> 38.2 (1999): 67-73.</a:t>
            </a:r>
            <a:endParaRPr lang="en-CA" dirty="0" smtClean="0"/>
          </a:p>
          <a:p>
            <a:r>
              <a:rPr lang="en-US" dirty="0" smtClean="0"/>
              <a:t>Cooperative Group Problem Solving</a:t>
            </a:r>
          </a:p>
          <a:p>
            <a:pPr>
              <a:buNone/>
            </a:pPr>
            <a:r>
              <a:rPr lang="en-CA" sz="1800" dirty="0" smtClean="0">
                <a:hlinkClick r:id="rId2"/>
              </a:rPr>
              <a:t>http://groups.physics.umn.edu/physed/Research/CGPS/GreenBook.html</a:t>
            </a:r>
            <a:endParaRPr lang="en-CA" sz="1800" dirty="0" smtClean="0"/>
          </a:p>
          <a:p>
            <a:pPr>
              <a:buNone/>
            </a:pPr>
            <a:endParaRPr lang="en-CA" sz="1800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Special Guests!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7176"/>
            <a:ext cx="9144000" cy="1143000"/>
          </a:xfrm>
        </p:spPr>
        <p:txBody>
          <a:bodyPr/>
          <a:lstStyle/>
          <a:p>
            <a:r>
              <a:rPr lang="en-US" dirty="0" smtClean="0"/>
              <a:t>Learn More!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405745" y="1857796"/>
            <a:ext cx="4417621" cy="3687981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Cognitive Science</a:t>
            </a:r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>
                <a:solidFill>
                  <a:srgbClr val="92D050"/>
                </a:solidFill>
              </a:rPr>
              <a:t>Scientific Teaching</a:t>
            </a:r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Education Research</a:t>
            </a:r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endParaRPr lang="en-CA" sz="3600" dirty="0" smtClean="0"/>
          </a:p>
        </p:txBody>
      </p:sp>
      <p:sp>
        <p:nvSpPr>
          <p:cNvPr id="7" name="Down Arrow 6"/>
          <p:cNvSpPr/>
          <p:nvPr/>
        </p:nvSpPr>
        <p:spPr bwMode="auto">
          <a:xfrm>
            <a:off x="6477000" y="2533650"/>
            <a:ext cx="361950" cy="63817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8" name="Down Arrow 7"/>
          <p:cNvSpPr/>
          <p:nvPr/>
        </p:nvSpPr>
        <p:spPr bwMode="auto">
          <a:xfrm flipV="1">
            <a:off x="6463145" y="3802331"/>
            <a:ext cx="361950" cy="63817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0242" name="Picture 2" descr="http://www.nap.edu/images/cover.php?id=9853&amp;type=covers4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402" y="1363445"/>
            <a:ext cx="3943460" cy="549455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11113"/>
            <a:ext cx="8229600" cy="1143001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Don’t Start From Scratch</a:t>
            </a:r>
            <a:endParaRPr lang="en-US" dirty="0"/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 cstate="screen"/>
          <a:srcRect l="11510" t="8405" r="13103" b="6895"/>
          <a:stretch>
            <a:fillRect/>
          </a:stretch>
        </p:blipFill>
        <p:spPr bwMode="auto">
          <a:xfrm>
            <a:off x="0" y="993775"/>
            <a:ext cx="9191625" cy="826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2205038" y="3862388"/>
            <a:ext cx="6686550" cy="3074987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CA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http://news.bbcimg.co.uk/media/images/78964000/jpg/_78964108_78964106.jpg"/>
          <p:cNvPicPr>
            <a:picLocks noChangeAspect="1" noChangeArrowheads="1"/>
          </p:cNvPicPr>
          <p:nvPr/>
        </p:nvPicPr>
        <p:blipFill>
          <a:blip r:embed="rId2" cstate="print"/>
          <a:srcRect l="10708" r="1429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9181" t="5981" r="9483" b="14655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2126429" y="2679920"/>
            <a:ext cx="6229295" cy="930384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CA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Research is </a:t>
            </a:r>
            <a:r>
              <a:rPr lang="en-US" dirty="0" smtClean="0">
                <a:solidFill>
                  <a:srgbClr val="92D050"/>
                </a:solidFill>
              </a:rPr>
              <a:t>Very</a:t>
            </a:r>
            <a:r>
              <a:rPr lang="en-US" dirty="0" smtClean="0"/>
              <a:t> Robust</a:t>
            </a:r>
            <a:endParaRPr lang="en-CA" dirty="0"/>
          </a:p>
        </p:txBody>
      </p:sp>
      <p:pic>
        <p:nvPicPr>
          <p:cNvPr id="182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293290"/>
            <a:ext cx="9143704" cy="4555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3400" y="5896570"/>
            <a:ext cx="8162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Freeman, Scott, et al. "Active learning increases student performance in science, engineering, and mathematics." </a:t>
            </a:r>
            <a:r>
              <a:rPr lang="en-C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Proceedings of the National Academy of Sciences</a:t>
            </a:r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 (2014): 201319030</a:t>
            </a:r>
            <a:endParaRPr lang="en-C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6DB3C"/>
                </a:solidFill>
              </a:rPr>
              <a:t>Our Challenge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4024" y="1404938"/>
            <a:ext cx="8457726" cy="5453062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Plant the seeds of improved teaching in your school</a:t>
            </a:r>
            <a:endParaRPr lang="en-US" sz="3600" dirty="0" smtClean="0">
              <a:solidFill>
                <a:srgbClr val="92D050"/>
              </a:solidFill>
            </a:endParaRPr>
          </a:p>
          <a:p>
            <a:pPr eaLnBrk="1" hangingPunct="1">
              <a:defRPr/>
            </a:pPr>
            <a:r>
              <a:rPr lang="en-US" sz="3600" dirty="0" smtClean="0"/>
              <a:t>Share these ideas</a:t>
            </a:r>
          </a:p>
          <a:p>
            <a:pPr eaLnBrk="1" hangingPunct="1">
              <a:defRPr/>
            </a:pPr>
            <a:r>
              <a:rPr lang="en-US" sz="3600" dirty="0" smtClean="0"/>
              <a:t>Encourage others to try out little bits and gain comfort</a:t>
            </a:r>
            <a:endParaRPr lang="en-US" sz="3600" dirty="0" smtClean="0">
              <a:solidFill>
                <a:srgbClr val="92D050"/>
              </a:solidFill>
              <a:sym typeface="Symbol"/>
            </a:endParaRPr>
          </a:p>
          <a:p>
            <a:pPr eaLnBrk="1" hangingPunct="1">
              <a:defRPr/>
            </a:pPr>
            <a:r>
              <a:rPr lang="en-US" sz="3600" dirty="0" smtClean="0">
                <a:sym typeface="Symbol"/>
              </a:rPr>
              <a:t>Learn about how </a:t>
            </a:r>
            <a:r>
              <a:rPr lang="en-US" sz="3600" dirty="0" smtClean="0">
                <a:solidFill>
                  <a:srgbClr val="92D050"/>
                </a:solidFill>
                <a:sym typeface="Symbol"/>
              </a:rPr>
              <a:t>students</a:t>
            </a:r>
            <a:r>
              <a:rPr lang="en-US" sz="3600" dirty="0" smtClean="0">
                <a:sym typeface="Symbol"/>
              </a:rPr>
              <a:t> work, think, and interact with scientific and mathematical ideas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802" t="7255" r="4862" b="61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362607" y="1736725"/>
            <a:ext cx="8403021" cy="1920875"/>
          </a:xfrm>
        </p:spPr>
        <p:txBody>
          <a:bodyPr/>
          <a:lstStyle/>
          <a:p>
            <a:r>
              <a:rPr lang="en-US" dirty="0" smtClean="0"/>
              <a:t>Science is Awesome!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1839524996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New England Journal of Medicine </a:t>
            </a:r>
            <a:br>
              <a:rPr lang="en-US" sz="3600" dirty="0" smtClean="0"/>
            </a:br>
            <a:r>
              <a:rPr lang="en-US" sz="3600" dirty="0" smtClean="0"/>
              <a:t>Feb. 11, 2015</a:t>
            </a:r>
            <a:endParaRPr lang="en-CA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74388"/>
            <a:ext cx="9144000" cy="1675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 bwMode="auto">
          <a:xfrm>
            <a:off x="128587" y="1504950"/>
            <a:ext cx="3260999" cy="62865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2152650" y="3867150"/>
            <a:ext cx="5676901" cy="51435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0" y="3231279"/>
            <a:ext cx="5676901" cy="51435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4534690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1.65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2&quot; unique_id=&quot;10017&quot;&gt;&lt;object type=&quot;3&quot; unique_id=&quot;10024&quot;&gt;&lt;property id=&quot;20148&quot; value=&quot;5&quot;/&gt;&lt;property id=&quot;20300&quot; value=&quot;Slide 7 - &amp;quot;The Problem with Lectures&amp;quot;&quot;/&gt;&lt;property id=&quot;20307&quot; value=&quot;427&quot;/&gt;&lt;/object&gt;&lt;object type=&quot;3&quot; unique_id=&quot;10025&quot;&gt;&lt;property id=&quot;20148&quot; value=&quot;5&quot;/&gt;&lt;property id=&quot;20300&quot; value=&quot;Slide 13&quot;/&gt;&lt;property id=&quot;20307&quot; value=&quot;402&quot;/&gt;&lt;/object&gt;&lt;object type=&quot;3&quot; unique_id=&quot;10044&quot;&gt;&lt;property id=&quot;20148&quot; value=&quot;5&quot;/&gt;&lt;property id=&quot;20300&quot; value=&quot;Slide 5 - &amp;quot;Mazur’s Discovery&amp;quot;&quot;/&gt;&lt;property id=&quot;20307&quot; value=&quot;390&quot;/&gt;&lt;/object&gt;&lt;object type=&quot;3&quot; unique_id=&quot;10045&quot;&gt;&lt;property id=&quot;20148&quot; value=&quot;5&quot;/&gt;&lt;property id=&quot;20300&quot; value=&quot;Slide 6 - &amp;quot;Mazur’s Discovery&amp;quot;&quot;/&gt;&lt;property id=&quot;20307&quot; value=&quot;391&quot;/&gt;&lt;/object&gt;&lt;object type=&quot;3&quot; unique_id=&quot;10064&quot;&gt;&lt;property id=&quot;20148&quot; value=&quot;5&quot;/&gt;&lt;property id=&quot;20300&quot; value=&quot;Slide 11 - &amp;quot;Answer: Physics Education Research&amp;quot;&quot;/&gt;&lt;property id=&quot;20307&quot; value=&quot;319&quot;/&gt;&lt;/object&gt;&lt;object type=&quot;3&quot; unique_id=&quot;10065&quot;&gt;&lt;property id=&quot;20148&quot; value=&quot;5&quot;/&gt;&lt;property id=&quot;20300&quot; value=&quot;Slide 19 - &amp;quot;Force Concept Inventory (FCI)&amp;quot;&quot;/&gt;&lt;property id=&quot;20307&quot; value=&quot;361&quot;/&gt;&lt;/object&gt;&lt;object type=&quot;3&quot; unique_id=&quot;10067&quot;&gt;&lt;property id=&quot;20148&quot; value=&quot;5&quot;/&gt;&lt;property id=&quot;20300&quot; value=&quot;Slide 22 - &amp;quot;Force Concept Inventory (FCI)&amp;quot;&quot;/&gt;&lt;property id=&quot;20307&quot; value=&quot;370&quot;/&gt;&lt;/object&gt;&lt;object type=&quot;3&quot; unique_id=&quot;10076&quot;&gt;&lt;property id=&quot;20148&quot; value=&quot;5&quot;/&gt;&lt;property id=&quot;20300&quot; value=&quot;Slide 31 - &amp;quot;meyercreations.com/physics&amp;quot;&quot;/&gt;&lt;property id=&quot;20307&quot; value=&quot;362&quot;/&gt;&lt;/object&gt;&lt;object type=&quot;3&quot; unique_id=&quot;10077&quot;&gt;&lt;property id=&quot;20148&quot; value=&quot;5&quot;/&gt;&lt;property id=&quot;20300&quot; value=&quot;Slide 32&quot;/&gt;&lt;property id=&quot;20307&quot; value=&quot;363&quot;/&gt;&lt;/object&gt;&lt;object type=&quot;3&quot; unique_id=&quot;13354&quot;&gt;&lt;property id=&quot;20148&quot; value=&quot;5&quot;/&gt;&lt;property id=&quot;20300&quot; value=&quot;Slide 1 - &amp;quot;The Problem with Lectures&amp;quot;&quot;/&gt;&lt;property id=&quot;20307&quot; value=&quot;463&quot;/&gt;&lt;/object&gt;&lt;object type=&quot;3&quot; unique_id=&quot;13355&quot;&gt;&lt;property id=&quot;20148&quot; value=&quot;5&quot;/&gt;&lt;property id=&quot;20300&quot; value=&quot;Slide 10 - &amp;quot;Question: What’s Going on Upstairs?&amp;quot;&quot;/&gt;&lt;property id=&quot;20307&quot; value=&quot;474&quot;/&gt;&lt;/object&gt;&lt;object type=&quot;3&quot; unique_id=&quot;13363&quot;&gt;&lt;property id=&quot;20148&quot; value=&quot;5&quot;/&gt;&lt;property id=&quot;20300&quot; value=&quot;Slide 23 - &amp;quot;Other Surveys&amp;quot;&quot;/&gt;&lt;property id=&quot;20307&quot; value=&quot;464&quot;/&gt;&lt;/object&gt;&lt;object type=&quot;3&quot; unique_id=&quot;13364&quot;&gt;&lt;property id=&quot;20148&quot; value=&quot;5&quot;/&gt;&lt;property id=&quot;20300&quot; value=&quot;Slide 25 - &amp;quot;Success: Rich Problem Solving&amp;quot;&quot;/&gt;&lt;property id=&quot;20307&quot; value=&quot;472&quot;/&gt;&lt;/object&gt;&lt;object type=&quot;3&quot; unique_id=&quot;13365&quot;&gt;&lt;property id=&quot;20148&quot; value=&quot;5&quot;/&gt;&lt;property id=&quot;20300&quot; value=&quot;Slide 27 - &amp;quot;Success: A Median Student’s Test&amp;quot;&quot;/&gt;&lt;property id=&quot;20307&quot; value=&quot;473&quot;/&gt;&lt;/object&gt;&lt;object type=&quot;3&quot; unique_id=&quot;13822&quot;&gt;&lt;property id=&quot;20148&quot; value=&quot;5&quot;/&gt;&lt;property id=&quot;20300&quot; value=&quot;Slide 35 - &amp;quot;The Reform Imperative&amp;quot;&quot;/&gt;&lt;property id=&quot;20307&quot; value=&quot;475&quot;/&gt;&lt;/object&gt;&lt;object type=&quot;3&quot; unique_id=&quot;13823&quot;&gt;&lt;property id=&quot;20148&quot; value=&quot;5&quot;/&gt;&lt;property id=&quot;20300&quot; value=&quot;Slide 37 - &amp;quot;The Reform Imperative&amp;quot;&quot;/&gt;&lt;property id=&quot;20307&quot; value=&quot;476&quot;/&gt;&lt;/object&gt;&lt;object type=&quot;3&quot; unique_id=&quot;13825&quot;&gt;&lt;property id=&quot;20148&quot; value=&quot;5&quot;/&gt;&lt;property id=&quot;20300&quot; value=&quot;Slide 38 - &amp;quot;The Reform Imperative&amp;quot;&quot;/&gt;&lt;property id=&quot;20307&quot; value=&quot;478&quot;/&gt;&lt;/object&gt;&lt;object type=&quot;3&quot; unique_id=&quot;14178&quot;&gt;&lt;property id=&quot;20148&quot; value=&quot;5&quot;/&gt;&lt;property id=&quot;20300&quot; value=&quot;Slide 2 - &amp;quot;The Problem with Lectures&amp;quot;&quot;/&gt;&lt;property id=&quot;20307&quot; value=&quot;479&quot;/&gt;&lt;/object&gt;&lt;object type=&quot;3&quot; unique_id=&quot;14179&quot;&gt;&lt;property id=&quot;20148&quot; value=&quot;5&quot;/&gt;&lt;property id=&quot;20300&quot; value=&quot;Slide 3 - &amp;quot;Eric Mazur&amp;quot;&quot;/&gt;&lt;property id=&quot;20307&quot; value=&quot;481&quot;/&gt;&lt;/object&gt;&lt;object type=&quot;3&quot; unique_id=&quot;14180&quot;&gt;&lt;property id=&quot;20148&quot; value=&quot;5&quot;/&gt;&lt;property id=&quot;20300&quot; value=&quot;Slide 12 - &amp;quot;Tool: Force Concept Inventory&amp;quot;&quot;/&gt;&lt;property id=&quot;20307&quot; value=&quot;480&quot;/&gt;&lt;/object&gt;&lt;object type=&quot;3&quot; unique_id=&quot;14597&quot;&gt;&lt;property id=&quot;20148&quot; value=&quot;5&quot;/&gt;&lt;property id=&quot;20300&quot; value=&quot;Slide 8 - &amp;quot;Best Lesson Ever&amp;quot;&quot;/&gt;&lt;property id=&quot;20307&quot; value=&quot;482&quot;/&gt;&lt;/object&gt;&lt;object type=&quot;3&quot; unique_id=&quot;14598&quot;&gt;&lt;property id=&quot;20148&quot; value=&quot;5&quot;/&gt;&lt;property id=&quot;20300&quot; value=&quot;Slide 16 - &amp;quot;A PER Classroom&amp;quot;&quot;/&gt;&lt;property id=&quot;20307&quot; value=&quot;483&quot;/&gt;&lt;/object&gt;&lt;object type=&quot;3&quot; unique_id=&quot;15065&quot;&gt;&lt;property id=&quot;20148&quot; value=&quot;5&quot;/&gt;&lt;property id=&quot;20300&quot; value=&quot;Slide 17 - &amp;quot;No Lectures  Guided Inquiry Activities&amp;quot;&quot;/&gt;&lt;property id=&quot;20307&quot; value=&quot;484&quot;/&gt;&lt;/object&gt;&lt;object type=&quot;3&quot; unique_id=&quot;15066&quot;&gt;&lt;property id=&quot;20148&quot; value=&quot;5&quot;/&gt;&lt;property id=&quot;20300&quot; value=&quot;Slide 18 - &amp;quot;Students Explain to Students&amp;quot;&quot;/&gt;&lt;property id=&quot;20307&quot; value=&quot;485&quot;/&gt;&lt;/object&gt;&lt;object type=&quot;3&quot; unique_id=&quot;15298&quot;&gt;&lt;property id=&quot;20148&quot; value=&quot;5&quot;/&gt;&lt;property id=&quot;20300&quot; value=&quot;Slide 20 - &amp;quot;FCI: Pretest (Starting Gr. 12)&amp;quot;&quot;/&gt;&lt;property id=&quot;20307&quot; value=&quot;486&quot;/&gt;&lt;/object&gt;&lt;object type=&quot;3&quot; unique_id=&quot;15299&quot;&gt;&lt;property id=&quot;20148&quot; value=&quot;5&quot;/&gt;&lt;property id=&quot;20300&quot; value=&quot;Slide 21 - &amp;quot;FCI: Posttest (Finishing Gr. 12)&amp;quot;&quot;/&gt;&lt;property id=&quot;20307&quot; value=&quot;487&quot;/&gt;&lt;/object&gt;&lt;object type=&quot;3&quot; unique_id=&quot;15487&quot;&gt;&lt;property id=&quot;20148&quot; value=&quot;5&quot;/&gt;&lt;property id=&quot;20300&quot; value=&quot;Slide 26 - &amp;quot;Success: HomeWork with Vitamins!&amp;quot;&quot;/&gt;&lt;property id=&quot;20307&quot; value=&quot;488&quot;/&gt;&lt;/object&gt;&lt;object type=&quot;3&quot; unique_id=&quot;15680&quot;&gt;&lt;property id=&quot;20148&quot; value=&quot;5&quot;/&gt;&lt;property id=&quot;20300&quot; value=&quot;Slide 24 - &amp;quot;Success: Daily Class Work&amp;quot;&quot;/&gt;&lt;property id=&quot;20307&quot; value=&quot;490&quot;/&gt;&lt;/object&gt;&lt;object type=&quot;3&quot; unique_id=&quot;15819&quot;&gt;&lt;property id=&quot;20148&quot; value=&quot;5&quot;/&gt;&lt;property id=&quot;20300&quot; value=&quot;Slide 4 - &amp;quot;High-tech Jiffy Pop?&amp;quot;&quot;/&gt;&lt;property id=&quot;20307&quot; value=&quot;491&quot;/&gt;&lt;/object&gt;&lt;object type=&quot;3&quot; unique_id=&quot;15820&quot;&gt;&lt;property id=&quot;20148&quot; value=&quot;5&quot;/&gt;&lt;property id=&quot;20300&quot; value=&quot;Slide 15&quot;/&gt;&lt;property id=&quot;20307&quot; value=&quot;492&quot;/&gt;&lt;/object&gt;&lt;object type=&quot;3&quot; unique_id=&quot;16037&quot;&gt;&lt;property id=&quot;20148&quot; value=&quot;5&quot;/&gt;&lt;property id=&quot;20300&quot; value=&quot;Slide 36 - &amp;quot;The Reform Imperative&amp;quot;&quot;/&gt;&lt;property id=&quot;20307&quot; value=&quot;493&quot;/&gt;&lt;/object&gt;&lt;object type=&quot;3&quot; unique_id=&quot;16150&quot;&gt;&lt;property id=&quot;20148&quot; value=&quot;5&quot;/&gt;&lt;property id=&quot;20300&quot; value=&quot;Slide 14&quot;/&gt;&lt;property id=&quot;20307&quot; value=&quot;494&quot;/&gt;&lt;/object&gt;&lt;object type=&quot;3&quot; unique_id=&quot;16266&quot;&gt;&lt;property id=&quot;20148&quot; value=&quot;5&quot;/&gt;&lt;property id=&quot;20300&quot; value=&quot;Slide 28 - &amp;quot;Dip Your Toes in the PER Pool&amp;quot;&quot;/&gt;&lt;property id=&quot;20307&quot; value=&quot;495&quot;/&gt;&lt;/object&gt;&lt;object type=&quot;3&quot; unique_id=&quot;16420&quot;&gt;&lt;property id=&quot;20148&quot; value=&quot;5&quot;/&gt;&lt;property id=&quot;20300&quot; value=&quot;Slide 29 - &amp;quot;Or Dive Right In&amp;quot;&quot;/&gt;&lt;property id=&quot;20307&quot; value=&quot;496&quot;/&gt;&lt;/object&gt;&lt;object type=&quot;3&quot; unique_id=&quot;16421&quot;&gt;&lt;property id=&quot;20148&quot; value=&quot;5&quot;/&gt;&lt;property id=&quot;20300&quot; value=&quot;Slide 30 - &amp;quot;Or Dive Right In&amp;quot;&quot;/&gt;&lt;property id=&quot;20307&quot; value=&quot;497&quot;/&gt;&lt;/object&gt;&lt;object type=&quot;3&quot; unique_id=&quot;16811&quot;&gt;&lt;property id=&quot;20148&quot; value=&quot;5&quot;/&gt;&lt;property id=&quot;20300&quot; value=&quot;Slide 9&quot;/&gt;&lt;property id=&quot;20307&quot; value=&quot;498&quot;/&gt;&lt;/object&gt;&lt;object type=&quot;3&quot; unique_id=&quot;16812&quot;&gt;&lt;property id=&quot;20148&quot; value=&quot;5&quot;/&gt;&lt;property id=&quot;20300&quot; value=&quot;Slide 39 - &amp;quot;Try It: You’ll Like It!&amp;quot;&quot;/&gt;&lt;property id=&quot;20307&quot; value=&quot;499&quot;/&gt;&lt;/object&gt;&lt;object type=&quot;3&quot; unique_id=&quot;20491&quot;&gt;&lt;property id=&quot;20148&quot; value=&quot;5&quot;/&gt;&lt;property id=&quot;20300&quot; value=&quot;Slide 34&quot;/&gt;&lt;property id=&quot;20307&quot; value=&quot;500&quot;/&gt;&lt;/object&gt;&lt;object type=&quot;3&quot; unique_id=&quot;20745&quot;&gt;&lt;property id=&quot;20148&quot; value=&quot;5&quot;/&gt;&lt;property id=&quot;20300&quot; value=&quot;Slide 33&quot;/&gt;&lt;property id=&quot;20307&quot; value=&quot;501&quot;/&gt;&lt;/object&gt;&lt;/object&gt;&lt;object type=&quot;8&quot; unique_id=&quot;1014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6454</TotalTime>
  <Words>1225</Words>
  <Application>Microsoft Office PowerPoint</Application>
  <PresentationFormat>On-screen Show (4:3)</PresentationFormat>
  <Paragraphs>245</Paragraphs>
  <Slides>73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4" baseType="lpstr">
      <vt:lpstr>Stream</vt:lpstr>
      <vt:lpstr>Don’t Just Teach Science  – Teach Scientifically</vt:lpstr>
      <vt:lpstr>How Awesome is Science?</vt:lpstr>
      <vt:lpstr>Slide 3</vt:lpstr>
      <vt:lpstr>Slide 4</vt:lpstr>
      <vt:lpstr>Slide 5</vt:lpstr>
      <vt:lpstr>Slide 6</vt:lpstr>
      <vt:lpstr>Slide 7</vt:lpstr>
      <vt:lpstr>Science is Awesome!</vt:lpstr>
      <vt:lpstr>New England Journal of Medicine  Feb. 11, 2015</vt:lpstr>
      <vt:lpstr>Group Roles</vt:lpstr>
      <vt:lpstr>Medical Research!</vt:lpstr>
      <vt:lpstr>Pedagogical Question</vt:lpstr>
      <vt:lpstr>Education Research!</vt:lpstr>
      <vt:lpstr>What is Active Learning?</vt:lpstr>
      <vt:lpstr>Slide 15</vt:lpstr>
      <vt:lpstr>Slide 16</vt:lpstr>
      <vt:lpstr>York Mills Reformed Physics</vt:lpstr>
      <vt:lpstr>Traditional Teaching</vt:lpstr>
      <vt:lpstr>Traditional Teaching</vt:lpstr>
      <vt:lpstr>Educational Dark Ages</vt:lpstr>
      <vt:lpstr>Educational Revolution!</vt:lpstr>
      <vt:lpstr>Science</vt:lpstr>
      <vt:lpstr>Old Mindset</vt:lpstr>
      <vt:lpstr>New Mindset</vt:lpstr>
      <vt:lpstr>Our Challenge!</vt:lpstr>
      <vt:lpstr>The Old Me</vt:lpstr>
      <vt:lpstr>My Traditional Lesson Structure</vt:lpstr>
      <vt:lpstr>Find Your Answer Cards</vt:lpstr>
      <vt:lpstr>A Few Questions</vt:lpstr>
      <vt:lpstr>A Few Questions</vt:lpstr>
      <vt:lpstr>Slide 31</vt:lpstr>
      <vt:lpstr>Slide 32</vt:lpstr>
      <vt:lpstr>Quick Pedagogical Question</vt:lpstr>
      <vt:lpstr>Improving Our Teaching</vt:lpstr>
      <vt:lpstr>Traditional Lesson Structure</vt:lpstr>
      <vt:lpstr>Best Physics Video Ever</vt:lpstr>
      <vt:lpstr>Slide 37</vt:lpstr>
      <vt:lpstr>Slide 38</vt:lpstr>
      <vt:lpstr>Pedagogical Question</vt:lpstr>
      <vt:lpstr>Demonstrations</vt:lpstr>
      <vt:lpstr>Slide 41</vt:lpstr>
      <vt:lpstr>Demonstrations</vt:lpstr>
      <vt:lpstr>Traditional Lesson Structure</vt:lpstr>
      <vt:lpstr>Sample Lesson 1 (Chris Meyer) </vt:lpstr>
      <vt:lpstr>Sample Lesson 2 (Mike Doig)</vt:lpstr>
      <vt:lpstr>Pedagogical Question</vt:lpstr>
      <vt:lpstr>Slide 47</vt:lpstr>
      <vt:lpstr>Learning New Material</vt:lpstr>
      <vt:lpstr>Traditional Lesson Structure</vt:lpstr>
      <vt:lpstr>Old Circular Motion Sheet</vt:lpstr>
      <vt:lpstr>New Circular Motion Sheet</vt:lpstr>
      <vt:lpstr>“Homework Time”</vt:lpstr>
      <vt:lpstr>The Problem with Problems</vt:lpstr>
      <vt:lpstr>The Problem with Problems</vt:lpstr>
      <vt:lpstr>Welcome to a  York Mills  Physics Class!</vt:lpstr>
      <vt:lpstr>Research: Lecturing is ineffective Solution: Guided inquiry activities</vt:lpstr>
      <vt:lpstr>Research: Lecture is ineffective Solution: Guided inquiry activities</vt:lpstr>
      <vt:lpstr> Research: Memorizing without understanding Solution: Students explain to students</vt:lpstr>
      <vt:lpstr>Slide 59</vt:lpstr>
      <vt:lpstr>Research: Technology helps see patterns Solution: Use to confirm understanding</vt:lpstr>
      <vt:lpstr>Research: Regular feedback required Solution: Frequent, targeted feedback</vt:lpstr>
      <vt:lpstr>Research: students learn isolated facts  Solution: students construct understanding from observations or prior knowledge</vt:lpstr>
      <vt:lpstr>Slide 63</vt:lpstr>
      <vt:lpstr>Slide 64</vt:lpstr>
      <vt:lpstr>Key Ingredient: Groups</vt:lpstr>
      <vt:lpstr>Key Ingredient: Groups</vt:lpstr>
      <vt:lpstr>Special Guests!</vt:lpstr>
      <vt:lpstr>Learn More!</vt:lpstr>
      <vt:lpstr>Don’t Start From Scratch</vt:lpstr>
      <vt:lpstr>Slide 70</vt:lpstr>
      <vt:lpstr>The Research is Very Robust</vt:lpstr>
      <vt:lpstr>Our Challenge</vt:lpstr>
      <vt:lpstr>Slide 73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Electricity by Inquiry</dc:title>
  <dc:creator>Chris Meyer</dc:creator>
  <cp:lastModifiedBy>Chris Meyer</cp:lastModifiedBy>
  <cp:revision>561</cp:revision>
  <cp:lastPrinted>2014-10-16T13:09:03Z</cp:lastPrinted>
  <dcterms:created xsi:type="dcterms:W3CDTF">2011-11-28T00:45:59Z</dcterms:created>
  <dcterms:modified xsi:type="dcterms:W3CDTF">2015-03-23T02:11:20Z</dcterms:modified>
</cp:coreProperties>
</file>